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450" r:id="rId2"/>
    <p:sldId id="451" r:id="rId3"/>
    <p:sldId id="452" r:id="rId4"/>
    <p:sldId id="453" r:id="rId5"/>
    <p:sldId id="454" r:id="rId6"/>
    <p:sldId id="456" r:id="rId7"/>
    <p:sldId id="457" r:id="rId8"/>
    <p:sldId id="458" r:id="rId9"/>
    <p:sldId id="455" r:id="rId10"/>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sinclair" initials="j" lastIdx="24" clrIdx="0"/>
  <p:cmAuthor id="1" name="Heather Mackendrick" initials="HM"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24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59" autoAdjust="0"/>
    <p:restoredTop sz="96270" autoAdjust="0"/>
  </p:normalViewPr>
  <p:slideViewPr>
    <p:cSldViewPr>
      <p:cViewPr varScale="1">
        <p:scale>
          <a:sx n="114" d="100"/>
          <a:sy n="114" d="100"/>
        </p:scale>
        <p:origin x="1122" y="84"/>
      </p:cViewPr>
      <p:guideLst>
        <p:guide orient="horz" pos="2160"/>
        <p:guide pos="2880"/>
      </p:guideLst>
    </p:cSldViewPr>
  </p:slideViewPr>
  <p:outlineViewPr>
    <p:cViewPr>
      <p:scale>
        <a:sx n="33" d="100"/>
        <a:sy n="33" d="100"/>
      </p:scale>
      <p:origin x="0" y="-822"/>
    </p:cViewPr>
  </p:outlineViewPr>
  <p:notesTextViewPr>
    <p:cViewPr>
      <p:scale>
        <a:sx n="3" d="2"/>
        <a:sy n="3" d="2"/>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5"/>
          </a:xfrm>
          <a:prstGeom prst="rect">
            <a:avLst/>
          </a:prstGeom>
        </p:spPr>
        <p:txBody>
          <a:bodyPr vert="horz" lIns="91870" tIns="45935" rIns="91870" bIns="45935" rtlCol="0"/>
          <a:lstStyle>
            <a:lvl1pPr algn="l">
              <a:defRPr sz="1200"/>
            </a:lvl1pPr>
          </a:lstStyle>
          <a:p>
            <a:endParaRPr lang="en-GB" dirty="0"/>
          </a:p>
        </p:txBody>
      </p:sp>
      <p:sp>
        <p:nvSpPr>
          <p:cNvPr id="3" name="Date Placeholder 2"/>
          <p:cNvSpPr>
            <a:spLocks noGrp="1"/>
          </p:cNvSpPr>
          <p:nvPr>
            <p:ph type="dt" idx="1"/>
          </p:nvPr>
        </p:nvSpPr>
        <p:spPr>
          <a:xfrm>
            <a:off x="3884614" y="0"/>
            <a:ext cx="2971800" cy="497285"/>
          </a:xfrm>
          <a:prstGeom prst="rect">
            <a:avLst/>
          </a:prstGeom>
        </p:spPr>
        <p:txBody>
          <a:bodyPr vert="horz" lIns="91870" tIns="45935" rIns="91870" bIns="45935" rtlCol="0"/>
          <a:lstStyle>
            <a:lvl1pPr algn="r">
              <a:defRPr sz="1200"/>
            </a:lvl1pPr>
          </a:lstStyle>
          <a:p>
            <a:fld id="{3422322D-B8A2-4087-9BCE-BE80E3451853}" type="datetimeFigureOut">
              <a:rPr lang="en-GB" smtClean="0"/>
              <a:t>18/03/2020</a:t>
            </a:fld>
            <a:endParaRPr lang="en-GB" dirty="0"/>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870" tIns="45935" rIns="91870" bIns="45935" rtlCol="0" anchor="ctr"/>
          <a:lstStyle/>
          <a:p>
            <a:endParaRPr lang="en-GB" dirty="0"/>
          </a:p>
        </p:txBody>
      </p:sp>
      <p:sp>
        <p:nvSpPr>
          <p:cNvPr id="5" name="Notes Placeholder 4"/>
          <p:cNvSpPr>
            <a:spLocks noGrp="1"/>
          </p:cNvSpPr>
          <p:nvPr>
            <p:ph type="body" sz="quarter" idx="3"/>
          </p:nvPr>
        </p:nvSpPr>
        <p:spPr>
          <a:xfrm>
            <a:off x="685801" y="4724203"/>
            <a:ext cx="5486400" cy="4475559"/>
          </a:xfrm>
          <a:prstGeom prst="rect">
            <a:avLst/>
          </a:prstGeom>
        </p:spPr>
        <p:txBody>
          <a:bodyPr vert="horz" lIns="91870" tIns="45935" rIns="91870" bIns="4593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7"/>
            <a:ext cx="2971800" cy="497285"/>
          </a:xfrm>
          <a:prstGeom prst="rect">
            <a:avLst/>
          </a:prstGeom>
        </p:spPr>
        <p:txBody>
          <a:bodyPr vert="horz" lIns="91870" tIns="45935" rIns="91870" bIns="45935"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4" y="9446677"/>
            <a:ext cx="2971800" cy="497285"/>
          </a:xfrm>
          <a:prstGeom prst="rect">
            <a:avLst/>
          </a:prstGeom>
        </p:spPr>
        <p:txBody>
          <a:bodyPr vert="horz" lIns="91870" tIns="45935" rIns="91870" bIns="45935" rtlCol="0" anchor="b"/>
          <a:lstStyle>
            <a:lvl1pPr algn="r">
              <a:defRPr sz="1200"/>
            </a:lvl1pPr>
          </a:lstStyle>
          <a:p>
            <a:fld id="{6FE14FAC-BDC0-4AE0-A57B-751C379C7CC0}" type="slidenum">
              <a:rPr lang="en-GB" smtClean="0"/>
              <a:t>‹#›</a:t>
            </a:fld>
            <a:endParaRPr lang="en-GB" dirty="0"/>
          </a:p>
        </p:txBody>
      </p:sp>
    </p:spTree>
    <p:extLst>
      <p:ext uri="{BB962C8B-B14F-4D97-AF65-F5344CB8AC3E}">
        <p14:creationId xmlns:p14="http://schemas.microsoft.com/office/powerpoint/2010/main" val="346547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E14FAC-BDC0-4AE0-A57B-751C379C7CC0}"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662925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E14FAC-BDC0-4AE0-A57B-751C379C7CC0}"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433690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E14FAC-BDC0-4AE0-A57B-751C379C7CC0}"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584866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E14FAC-BDC0-4AE0-A57B-751C379C7CC0}"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2747405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E14FAC-BDC0-4AE0-A57B-751C379C7CC0}"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3181748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E14FAC-BDC0-4AE0-A57B-751C379C7CC0}"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362677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endParaRPr lang="en-GB"/>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endParaRPr lang="en-GB"/>
          </a:p>
        </p:txBody>
      </p:sp>
      <p:sp>
        <p:nvSpPr>
          <p:cNvPr id="4" name="Date Placeholder 3"/>
          <p:cNvSpPr txBox="1">
            <a:spLocks noGrp="1"/>
          </p:cNvSpPr>
          <p:nvPr>
            <p:ph type="dt" sz="half" idx="7"/>
          </p:nvPr>
        </p:nvSpPr>
        <p:spPr/>
        <p:txBody>
          <a:bodyPr/>
          <a:lstStyle>
            <a:lvl1pPr>
              <a:defRPr/>
            </a:lvl1pPr>
          </a:lstStyle>
          <a:p>
            <a:fld id="{5000176E-579E-427B-B562-A369049520B1}" type="datetime1">
              <a:rPr lang="en-GB"/>
              <a:pPr/>
              <a:t>18/03/2020</a:t>
            </a:fld>
            <a:endParaRPr dirty="0"/>
          </a:p>
        </p:txBody>
      </p:sp>
      <p:sp>
        <p:nvSpPr>
          <p:cNvPr id="5" name="Footer Placeholder 4"/>
          <p:cNvSpPr txBox="1">
            <a:spLocks noGrp="1"/>
          </p:cNvSpPr>
          <p:nvPr>
            <p:ph type="ftr" sz="quarter" idx="9"/>
          </p:nvPr>
        </p:nvSpPr>
        <p:spPr/>
        <p:txBody>
          <a:bodyPr/>
          <a:lstStyle>
            <a:lvl1pPr>
              <a:defRPr/>
            </a:lvl1pPr>
          </a:lstStyle>
          <a:p>
            <a:endParaRPr dirty="0"/>
          </a:p>
        </p:txBody>
      </p:sp>
      <p:sp>
        <p:nvSpPr>
          <p:cNvPr id="6" name="Slide Number Placeholder 5"/>
          <p:cNvSpPr txBox="1">
            <a:spLocks noGrp="1"/>
          </p:cNvSpPr>
          <p:nvPr>
            <p:ph type="sldNum" sz="quarter" idx="8"/>
          </p:nvPr>
        </p:nvSpPr>
        <p:spPr/>
        <p:txBody>
          <a:bodyPr/>
          <a:lstStyle>
            <a:lvl1pPr>
              <a:defRPr/>
            </a:lvl1pPr>
          </a:lstStyle>
          <a:p>
            <a:fld id="{C39B87DA-C00C-4BE0-AF94-90A58AD141DA}" type="slidenum">
              <a:rPr/>
              <a:pPr/>
              <a:t>‹#›</a:t>
            </a:fld>
            <a:endParaRPr dirty="0"/>
          </a:p>
        </p:txBody>
      </p:sp>
    </p:spTree>
    <p:extLst>
      <p:ext uri="{BB962C8B-B14F-4D97-AF65-F5344CB8AC3E}">
        <p14:creationId xmlns:p14="http://schemas.microsoft.com/office/powerpoint/2010/main" val="706256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fld id="{A9D6556E-74CD-459F-85CD-303A68F8192F}" type="datetime1">
              <a:rPr lang="en-GB"/>
              <a:pPr/>
              <a:t>18/03/2020</a:t>
            </a:fld>
            <a:endParaRPr dirty="0"/>
          </a:p>
        </p:txBody>
      </p:sp>
      <p:sp>
        <p:nvSpPr>
          <p:cNvPr id="5" name="Footer Placeholder 4"/>
          <p:cNvSpPr txBox="1">
            <a:spLocks noGrp="1"/>
          </p:cNvSpPr>
          <p:nvPr>
            <p:ph type="ftr" sz="quarter" idx="9"/>
          </p:nvPr>
        </p:nvSpPr>
        <p:spPr/>
        <p:txBody>
          <a:bodyPr/>
          <a:lstStyle>
            <a:lvl1pPr>
              <a:defRPr/>
            </a:lvl1pPr>
          </a:lstStyle>
          <a:p>
            <a:endParaRPr dirty="0"/>
          </a:p>
        </p:txBody>
      </p:sp>
      <p:sp>
        <p:nvSpPr>
          <p:cNvPr id="6" name="Slide Number Placeholder 5"/>
          <p:cNvSpPr txBox="1">
            <a:spLocks noGrp="1"/>
          </p:cNvSpPr>
          <p:nvPr>
            <p:ph type="sldNum" sz="quarter" idx="8"/>
          </p:nvPr>
        </p:nvSpPr>
        <p:spPr/>
        <p:txBody>
          <a:bodyPr/>
          <a:lstStyle>
            <a:lvl1pPr>
              <a:defRPr/>
            </a:lvl1pPr>
          </a:lstStyle>
          <a:p>
            <a:fld id="{88215BEF-6601-49D5-9113-0DDDA4E86EEF}" type="slidenum">
              <a:rPr/>
              <a:pPr/>
              <a:t>‹#›</a:t>
            </a:fld>
            <a:endParaRPr dirty="0"/>
          </a:p>
        </p:txBody>
      </p:sp>
    </p:spTree>
    <p:extLst>
      <p:ext uri="{BB962C8B-B14F-4D97-AF65-F5344CB8AC3E}">
        <p14:creationId xmlns:p14="http://schemas.microsoft.com/office/powerpoint/2010/main" val="1902275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fld id="{953513E5-0509-4BC5-8F41-0F5021373DCC}" type="datetime1">
              <a:rPr lang="en-GB"/>
              <a:pPr/>
              <a:t>18/03/2020</a:t>
            </a:fld>
            <a:endParaRPr dirty="0"/>
          </a:p>
        </p:txBody>
      </p:sp>
      <p:sp>
        <p:nvSpPr>
          <p:cNvPr id="5" name="Footer Placeholder 4"/>
          <p:cNvSpPr txBox="1">
            <a:spLocks noGrp="1"/>
          </p:cNvSpPr>
          <p:nvPr>
            <p:ph type="ftr" sz="quarter" idx="9"/>
          </p:nvPr>
        </p:nvSpPr>
        <p:spPr/>
        <p:txBody>
          <a:bodyPr/>
          <a:lstStyle>
            <a:lvl1pPr>
              <a:defRPr/>
            </a:lvl1pPr>
          </a:lstStyle>
          <a:p>
            <a:endParaRPr dirty="0"/>
          </a:p>
        </p:txBody>
      </p:sp>
      <p:sp>
        <p:nvSpPr>
          <p:cNvPr id="6" name="Slide Number Placeholder 5"/>
          <p:cNvSpPr txBox="1">
            <a:spLocks noGrp="1"/>
          </p:cNvSpPr>
          <p:nvPr>
            <p:ph type="sldNum" sz="quarter" idx="8"/>
          </p:nvPr>
        </p:nvSpPr>
        <p:spPr/>
        <p:txBody>
          <a:bodyPr/>
          <a:lstStyle>
            <a:lvl1pPr>
              <a:defRPr/>
            </a:lvl1pPr>
          </a:lstStyle>
          <a:p>
            <a:fld id="{69A3B216-ADF1-40EC-8C46-2CF500FB1484}" type="slidenum">
              <a:rPr/>
              <a:pPr/>
              <a:t>‹#›</a:t>
            </a:fld>
            <a:endParaRPr dirty="0"/>
          </a:p>
        </p:txBody>
      </p:sp>
    </p:spTree>
    <p:extLst>
      <p:ext uri="{BB962C8B-B14F-4D97-AF65-F5344CB8AC3E}">
        <p14:creationId xmlns:p14="http://schemas.microsoft.com/office/powerpoint/2010/main" val="307800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fld id="{E40E9EEC-114B-4436-B701-0BFC2CA31F1C}" type="datetime1">
              <a:rPr lang="en-GB"/>
              <a:pPr/>
              <a:t>18/03/2020</a:t>
            </a:fld>
            <a:endParaRPr dirty="0"/>
          </a:p>
        </p:txBody>
      </p:sp>
      <p:sp>
        <p:nvSpPr>
          <p:cNvPr id="5" name="Footer Placeholder 4"/>
          <p:cNvSpPr txBox="1">
            <a:spLocks noGrp="1"/>
          </p:cNvSpPr>
          <p:nvPr>
            <p:ph type="ftr" sz="quarter" idx="9"/>
          </p:nvPr>
        </p:nvSpPr>
        <p:spPr/>
        <p:txBody>
          <a:bodyPr/>
          <a:lstStyle>
            <a:lvl1pPr>
              <a:defRPr/>
            </a:lvl1pPr>
          </a:lstStyle>
          <a:p>
            <a:endParaRPr dirty="0"/>
          </a:p>
        </p:txBody>
      </p:sp>
      <p:sp>
        <p:nvSpPr>
          <p:cNvPr id="6" name="Slide Number Placeholder 5"/>
          <p:cNvSpPr txBox="1">
            <a:spLocks noGrp="1"/>
          </p:cNvSpPr>
          <p:nvPr>
            <p:ph type="sldNum" sz="quarter" idx="8"/>
          </p:nvPr>
        </p:nvSpPr>
        <p:spPr/>
        <p:txBody>
          <a:bodyPr/>
          <a:lstStyle>
            <a:lvl1pPr>
              <a:defRPr/>
            </a:lvl1pPr>
          </a:lstStyle>
          <a:p>
            <a:fld id="{075CEBCB-76E8-4641-9B03-59357E175724}" type="slidenum">
              <a:rPr/>
              <a:pPr/>
              <a:t>‹#›</a:t>
            </a:fld>
            <a:endParaRPr dirty="0"/>
          </a:p>
        </p:txBody>
      </p:sp>
      <p:pic>
        <p:nvPicPr>
          <p:cNvPr id="7" name="Picture 1"/>
          <p:cNvPicPr>
            <a:picLocks noChangeAspect="1"/>
          </p:cNvPicPr>
          <p:nvPr userDrawn="1"/>
        </p:nvPicPr>
        <p:blipFill>
          <a:blip r:embed="rId2"/>
          <a:srcRect/>
          <a:stretch>
            <a:fillRect/>
          </a:stretch>
        </p:blipFill>
        <p:spPr bwMode="auto">
          <a:xfrm>
            <a:off x="-36513" y="0"/>
            <a:ext cx="9144001" cy="1149350"/>
          </a:xfrm>
          <a:prstGeom prst="rect">
            <a:avLst/>
          </a:prstGeom>
          <a:noFill/>
          <a:ln w="9525">
            <a:noFill/>
            <a:miter lim="800000"/>
            <a:headEnd/>
            <a:tailEnd/>
          </a:ln>
        </p:spPr>
      </p:pic>
    </p:spTree>
    <p:extLst>
      <p:ext uri="{BB962C8B-B14F-4D97-AF65-F5344CB8AC3E}">
        <p14:creationId xmlns:p14="http://schemas.microsoft.com/office/powerpoint/2010/main" val="123798335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endParaRPr lang="en-GB"/>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fld id="{2BCA5145-19C5-46F7-8BEF-3DABF2316E55}" type="datetime1">
              <a:rPr lang="en-GB"/>
              <a:pPr/>
              <a:t>18/03/2020</a:t>
            </a:fld>
            <a:endParaRPr dirty="0"/>
          </a:p>
        </p:txBody>
      </p:sp>
      <p:sp>
        <p:nvSpPr>
          <p:cNvPr id="5" name="Footer Placeholder 4"/>
          <p:cNvSpPr txBox="1">
            <a:spLocks noGrp="1"/>
          </p:cNvSpPr>
          <p:nvPr>
            <p:ph type="ftr" sz="quarter" idx="9"/>
          </p:nvPr>
        </p:nvSpPr>
        <p:spPr/>
        <p:txBody>
          <a:bodyPr/>
          <a:lstStyle>
            <a:lvl1pPr>
              <a:defRPr/>
            </a:lvl1pPr>
          </a:lstStyle>
          <a:p>
            <a:endParaRPr dirty="0"/>
          </a:p>
        </p:txBody>
      </p:sp>
      <p:sp>
        <p:nvSpPr>
          <p:cNvPr id="6" name="Slide Number Placeholder 5"/>
          <p:cNvSpPr txBox="1">
            <a:spLocks noGrp="1"/>
          </p:cNvSpPr>
          <p:nvPr>
            <p:ph type="sldNum" sz="quarter" idx="8"/>
          </p:nvPr>
        </p:nvSpPr>
        <p:spPr/>
        <p:txBody>
          <a:bodyPr/>
          <a:lstStyle>
            <a:lvl1pPr>
              <a:defRPr/>
            </a:lvl1pPr>
          </a:lstStyle>
          <a:p>
            <a:fld id="{D153DB31-D31F-4E94-BC44-973D42B0CEA4}" type="slidenum">
              <a:rPr/>
              <a:pPr/>
              <a:t>‹#›</a:t>
            </a:fld>
            <a:endParaRPr dirty="0"/>
          </a:p>
        </p:txBody>
      </p:sp>
    </p:spTree>
    <p:extLst>
      <p:ext uri="{BB962C8B-B14F-4D97-AF65-F5344CB8AC3E}">
        <p14:creationId xmlns:p14="http://schemas.microsoft.com/office/powerpoint/2010/main" val="1231244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txBox="1">
            <a:spLocks noGrp="1"/>
          </p:cNvSpPr>
          <p:nvPr>
            <p:ph type="dt" sz="half" idx="7"/>
          </p:nvPr>
        </p:nvSpPr>
        <p:spPr/>
        <p:txBody>
          <a:bodyPr/>
          <a:lstStyle>
            <a:lvl1pPr>
              <a:defRPr/>
            </a:lvl1pPr>
          </a:lstStyle>
          <a:p>
            <a:fld id="{19F13850-78CC-455C-9E57-44D9A74F79E2}" type="datetime1">
              <a:rPr lang="en-GB"/>
              <a:pPr/>
              <a:t>18/03/2020</a:t>
            </a:fld>
            <a:endParaRPr dirty="0"/>
          </a:p>
        </p:txBody>
      </p:sp>
      <p:sp>
        <p:nvSpPr>
          <p:cNvPr id="6" name="Footer Placeholder 5"/>
          <p:cNvSpPr txBox="1">
            <a:spLocks noGrp="1"/>
          </p:cNvSpPr>
          <p:nvPr>
            <p:ph type="ftr" sz="quarter" idx="9"/>
          </p:nvPr>
        </p:nvSpPr>
        <p:spPr/>
        <p:txBody>
          <a:bodyPr/>
          <a:lstStyle>
            <a:lvl1pPr>
              <a:defRPr/>
            </a:lvl1pPr>
          </a:lstStyle>
          <a:p>
            <a:endParaRPr dirty="0"/>
          </a:p>
        </p:txBody>
      </p:sp>
      <p:sp>
        <p:nvSpPr>
          <p:cNvPr id="7" name="Slide Number Placeholder 6"/>
          <p:cNvSpPr txBox="1">
            <a:spLocks noGrp="1"/>
          </p:cNvSpPr>
          <p:nvPr>
            <p:ph type="sldNum" sz="quarter" idx="8"/>
          </p:nvPr>
        </p:nvSpPr>
        <p:spPr/>
        <p:txBody>
          <a:bodyPr/>
          <a:lstStyle>
            <a:lvl1pPr>
              <a:defRPr/>
            </a:lvl1pPr>
          </a:lstStyle>
          <a:p>
            <a:fld id="{1E57CB88-BE89-4B7F-A48B-6A6BA728EE2B}" type="slidenum">
              <a:rPr/>
              <a:pPr/>
              <a:t>‹#›</a:t>
            </a:fld>
            <a:endParaRPr dirty="0"/>
          </a:p>
        </p:txBody>
      </p:sp>
    </p:spTree>
    <p:extLst>
      <p:ext uri="{BB962C8B-B14F-4D97-AF65-F5344CB8AC3E}">
        <p14:creationId xmlns:p14="http://schemas.microsoft.com/office/powerpoint/2010/main" val="3027255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txBox="1">
            <a:spLocks noGrp="1"/>
          </p:cNvSpPr>
          <p:nvPr>
            <p:ph type="dt" sz="half" idx="7"/>
          </p:nvPr>
        </p:nvSpPr>
        <p:spPr/>
        <p:txBody>
          <a:bodyPr/>
          <a:lstStyle>
            <a:lvl1pPr>
              <a:defRPr/>
            </a:lvl1pPr>
          </a:lstStyle>
          <a:p>
            <a:fld id="{F7D81BEE-467D-4C2E-A0B8-6C4979796838}" type="datetime1">
              <a:rPr lang="en-GB"/>
              <a:pPr/>
              <a:t>18/03/2020</a:t>
            </a:fld>
            <a:endParaRPr dirty="0"/>
          </a:p>
        </p:txBody>
      </p:sp>
      <p:sp>
        <p:nvSpPr>
          <p:cNvPr id="8" name="Footer Placeholder 7"/>
          <p:cNvSpPr txBox="1">
            <a:spLocks noGrp="1"/>
          </p:cNvSpPr>
          <p:nvPr>
            <p:ph type="ftr" sz="quarter" idx="9"/>
          </p:nvPr>
        </p:nvSpPr>
        <p:spPr/>
        <p:txBody>
          <a:bodyPr/>
          <a:lstStyle>
            <a:lvl1pPr>
              <a:defRPr/>
            </a:lvl1pPr>
          </a:lstStyle>
          <a:p>
            <a:endParaRPr dirty="0"/>
          </a:p>
        </p:txBody>
      </p:sp>
      <p:sp>
        <p:nvSpPr>
          <p:cNvPr id="9" name="Slide Number Placeholder 8"/>
          <p:cNvSpPr txBox="1">
            <a:spLocks noGrp="1"/>
          </p:cNvSpPr>
          <p:nvPr>
            <p:ph type="sldNum" sz="quarter" idx="8"/>
          </p:nvPr>
        </p:nvSpPr>
        <p:spPr/>
        <p:txBody>
          <a:bodyPr/>
          <a:lstStyle>
            <a:lvl1pPr>
              <a:defRPr/>
            </a:lvl1pPr>
          </a:lstStyle>
          <a:p>
            <a:fld id="{5D7EA731-CFF3-47ED-AE32-A4B0C53E2499}" type="slidenum">
              <a:rPr/>
              <a:pPr/>
              <a:t>‹#›</a:t>
            </a:fld>
            <a:endParaRPr dirty="0"/>
          </a:p>
        </p:txBody>
      </p:sp>
    </p:spTree>
    <p:extLst>
      <p:ext uri="{BB962C8B-B14F-4D97-AF65-F5344CB8AC3E}">
        <p14:creationId xmlns:p14="http://schemas.microsoft.com/office/powerpoint/2010/main" val="182365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p:cNvSpPr txBox="1">
            <a:spLocks noGrp="1"/>
          </p:cNvSpPr>
          <p:nvPr>
            <p:ph type="dt" sz="half" idx="7"/>
          </p:nvPr>
        </p:nvSpPr>
        <p:spPr/>
        <p:txBody>
          <a:bodyPr/>
          <a:lstStyle>
            <a:lvl1pPr>
              <a:defRPr/>
            </a:lvl1pPr>
          </a:lstStyle>
          <a:p>
            <a:fld id="{EEDE0AA0-342B-4508-B630-A26B1F0A16FD}" type="datetime1">
              <a:rPr lang="en-GB"/>
              <a:pPr/>
              <a:t>18/03/2020</a:t>
            </a:fld>
            <a:endParaRPr dirty="0"/>
          </a:p>
        </p:txBody>
      </p:sp>
      <p:sp>
        <p:nvSpPr>
          <p:cNvPr id="4" name="Footer Placeholder 3"/>
          <p:cNvSpPr txBox="1">
            <a:spLocks noGrp="1"/>
          </p:cNvSpPr>
          <p:nvPr>
            <p:ph type="ftr" sz="quarter" idx="9"/>
          </p:nvPr>
        </p:nvSpPr>
        <p:spPr/>
        <p:txBody>
          <a:bodyPr/>
          <a:lstStyle>
            <a:lvl1pPr>
              <a:defRPr/>
            </a:lvl1pPr>
          </a:lstStyle>
          <a:p>
            <a:endParaRPr dirty="0"/>
          </a:p>
        </p:txBody>
      </p:sp>
      <p:sp>
        <p:nvSpPr>
          <p:cNvPr id="5" name="Slide Number Placeholder 4"/>
          <p:cNvSpPr txBox="1">
            <a:spLocks noGrp="1"/>
          </p:cNvSpPr>
          <p:nvPr>
            <p:ph type="sldNum" sz="quarter" idx="8"/>
          </p:nvPr>
        </p:nvSpPr>
        <p:spPr/>
        <p:txBody>
          <a:bodyPr/>
          <a:lstStyle>
            <a:lvl1pPr>
              <a:defRPr/>
            </a:lvl1pPr>
          </a:lstStyle>
          <a:p>
            <a:fld id="{EA1A9E2F-04D4-4CB1-B719-3829694CB771}" type="slidenum">
              <a:rPr/>
              <a:pPr/>
              <a:t>‹#›</a:t>
            </a:fld>
            <a:endParaRPr dirty="0"/>
          </a:p>
        </p:txBody>
      </p:sp>
    </p:spTree>
    <p:extLst>
      <p:ext uri="{BB962C8B-B14F-4D97-AF65-F5344CB8AC3E}">
        <p14:creationId xmlns:p14="http://schemas.microsoft.com/office/powerpoint/2010/main" val="223098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fld id="{435E4862-4723-4C2B-8B33-CCAD308AEF17}" type="datetime1">
              <a:rPr lang="en-GB"/>
              <a:pPr/>
              <a:t>18/03/2020</a:t>
            </a:fld>
            <a:endParaRPr dirty="0"/>
          </a:p>
        </p:txBody>
      </p:sp>
      <p:sp>
        <p:nvSpPr>
          <p:cNvPr id="3" name="Footer Placeholder 2"/>
          <p:cNvSpPr txBox="1">
            <a:spLocks noGrp="1"/>
          </p:cNvSpPr>
          <p:nvPr>
            <p:ph type="ftr" sz="quarter" idx="9"/>
          </p:nvPr>
        </p:nvSpPr>
        <p:spPr/>
        <p:txBody>
          <a:bodyPr/>
          <a:lstStyle>
            <a:lvl1pPr>
              <a:defRPr/>
            </a:lvl1pPr>
          </a:lstStyle>
          <a:p>
            <a:endParaRPr dirty="0"/>
          </a:p>
        </p:txBody>
      </p:sp>
      <p:sp>
        <p:nvSpPr>
          <p:cNvPr id="4" name="Slide Number Placeholder 3"/>
          <p:cNvSpPr txBox="1">
            <a:spLocks noGrp="1"/>
          </p:cNvSpPr>
          <p:nvPr>
            <p:ph type="sldNum" sz="quarter" idx="8"/>
          </p:nvPr>
        </p:nvSpPr>
        <p:spPr/>
        <p:txBody>
          <a:bodyPr/>
          <a:lstStyle>
            <a:lvl1pPr>
              <a:defRPr/>
            </a:lvl1pPr>
          </a:lstStyle>
          <a:p>
            <a:fld id="{2C39135E-73F3-4855-9BE5-010CE52EC89B}" type="slidenum">
              <a:rPr/>
              <a:pPr/>
              <a:t>‹#›</a:t>
            </a:fld>
            <a:endParaRPr dirty="0"/>
          </a:p>
        </p:txBody>
      </p:sp>
    </p:spTree>
    <p:extLst>
      <p:ext uri="{BB962C8B-B14F-4D97-AF65-F5344CB8AC3E}">
        <p14:creationId xmlns:p14="http://schemas.microsoft.com/office/powerpoint/2010/main" val="1913339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endParaRPr lang="en-GB"/>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fld id="{0777CC3F-4E1E-4D20-BED7-96A870CC510C}" type="datetime1">
              <a:rPr lang="en-GB"/>
              <a:pPr/>
              <a:t>18/03/2020</a:t>
            </a:fld>
            <a:endParaRPr dirty="0"/>
          </a:p>
        </p:txBody>
      </p:sp>
      <p:sp>
        <p:nvSpPr>
          <p:cNvPr id="6" name="Footer Placeholder 5"/>
          <p:cNvSpPr txBox="1">
            <a:spLocks noGrp="1"/>
          </p:cNvSpPr>
          <p:nvPr>
            <p:ph type="ftr" sz="quarter" idx="9"/>
          </p:nvPr>
        </p:nvSpPr>
        <p:spPr/>
        <p:txBody>
          <a:bodyPr/>
          <a:lstStyle>
            <a:lvl1pPr>
              <a:defRPr/>
            </a:lvl1pPr>
          </a:lstStyle>
          <a:p>
            <a:endParaRPr dirty="0"/>
          </a:p>
        </p:txBody>
      </p:sp>
      <p:sp>
        <p:nvSpPr>
          <p:cNvPr id="7" name="Slide Number Placeholder 6"/>
          <p:cNvSpPr txBox="1">
            <a:spLocks noGrp="1"/>
          </p:cNvSpPr>
          <p:nvPr>
            <p:ph type="sldNum" sz="quarter" idx="8"/>
          </p:nvPr>
        </p:nvSpPr>
        <p:spPr/>
        <p:txBody>
          <a:bodyPr/>
          <a:lstStyle>
            <a:lvl1pPr>
              <a:defRPr/>
            </a:lvl1pPr>
          </a:lstStyle>
          <a:p>
            <a:fld id="{4FFD553E-887B-4073-A15E-9F12C914BAA8}" type="slidenum">
              <a:rPr/>
              <a:pPr/>
              <a:t>‹#›</a:t>
            </a:fld>
            <a:endParaRPr dirty="0"/>
          </a:p>
        </p:txBody>
      </p:sp>
    </p:spTree>
    <p:extLst>
      <p:ext uri="{BB962C8B-B14F-4D97-AF65-F5344CB8AC3E}">
        <p14:creationId xmlns:p14="http://schemas.microsoft.com/office/powerpoint/2010/main" val="2553312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endParaRPr lang="en-GB"/>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en-GB"/>
            </a:lvl1pPr>
          </a:lstStyle>
          <a:p>
            <a:pPr lvl="0"/>
            <a:endParaRPr lang="en-GB" dirty="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fld id="{5CAD8AEB-4783-49A5-8B89-0A2AC4A44D7D}" type="datetime1">
              <a:rPr lang="en-GB"/>
              <a:pPr/>
              <a:t>18/03/2020</a:t>
            </a:fld>
            <a:endParaRPr dirty="0"/>
          </a:p>
        </p:txBody>
      </p:sp>
      <p:sp>
        <p:nvSpPr>
          <p:cNvPr id="6" name="Footer Placeholder 5"/>
          <p:cNvSpPr txBox="1">
            <a:spLocks noGrp="1"/>
          </p:cNvSpPr>
          <p:nvPr>
            <p:ph type="ftr" sz="quarter" idx="9"/>
          </p:nvPr>
        </p:nvSpPr>
        <p:spPr/>
        <p:txBody>
          <a:bodyPr/>
          <a:lstStyle>
            <a:lvl1pPr>
              <a:defRPr/>
            </a:lvl1pPr>
          </a:lstStyle>
          <a:p>
            <a:endParaRPr dirty="0"/>
          </a:p>
        </p:txBody>
      </p:sp>
      <p:sp>
        <p:nvSpPr>
          <p:cNvPr id="7" name="Slide Number Placeholder 6"/>
          <p:cNvSpPr txBox="1">
            <a:spLocks noGrp="1"/>
          </p:cNvSpPr>
          <p:nvPr>
            <p:ph type="sldNum" sz="quarter" idx="8"/>
          </p:nvPr>
        </p:nvSpPr>
        <p:spPr/>
        <p:txBody>
          <a:bodyPr/>
          <a:lstStyle>
            <a:lvl1pPr>
              <a:defRPr/>
            </a:lvl1pPr>
          </a:lstStyle>
          <a:p>
            <a:fld id="{CE542B21-DAD7-4CD1-879F-AAEE7B5B2A4D}" type="slidenum">
              <a:rPr/>
              <a:pPr/>
              <a:t>‹#›</a:t>
            </a:fld>
            <a:endParaRPr dirty="0"/>
          </a:p>
        </p:txBody>
      </p:sp>
    </p:spTree>
    <p:extLst>
      <p:ext uri="{BB962C8B-B14F-4D97-AF65-F5344CB8AC3E}">
        <p14:creationId xmlns:p14="http://schemas.microsoft.com/office/powerpoint/2010/main" val="3583083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US"/>
              <a:t>Click to edit Master title style</a:t>
            </a:r>
            <a:endParaRPr lang="en-GB"/>
          </a:p>
        </p:txBody>
      </p:sp>
      <p:sp>
        <p:nvSpPr>
          <p:cNvPr id="3" name="Text Placeholder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fld id="{6257D5CF-5AFF-4053-8192-15E8EA1A7BDC}" type="datetime1">
              <a:rPr lang="en-GB"/>
              <a:pPr/>
              <a:t>18/03/2020</a:t>
            </a:fld>
            <a:endParaRPr dirty="0"/>
          </a:p>
        </p:txBody>
      </p:sp>
      <p:sp>
        <p:nvSpPr>
          <p:cNvPr id="5" name="Footer Placeholder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endParaRPr dirty="0"/>
          </a:p>
        </p:txBody>
      </p:sp>
      <p:sp>
        <p:nvSpPr>
          <p:cNvPr id="6" name="Slide Number Placeholder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fld id="{260CF8AF-803B-48DC-A153-17143FCA4983}" type="slidenum">
              <a:rPr/>
              <a:pPr/>
              <a:t>‹#›</a:t>
            </a:fld>
            <a:endParaRPr dirty="0"/>
          </a:p>
        </p:txBody>
      </p:sp>
    </p:spTree>
    <p:extLst>
      <p:ext uri="{BB962C8B-B14F-4D97-AF65-F5344CB8AC3E}">
        <p14:creationId xmlns:p14="http://schemas.microsoft.com/office/powerpoint/2010/main" val="1850482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ohiosystems.co.uk/" TargetMode="External"/><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5"/>
          <p:cNvSpPr>
            <a:spLocks noChangeArrowheads="1"/>
          </p:cNvSpPr>
          <p:nvPr/>
        </p:nvSpPr>
        <p:spPr bwMode="auto">
          <a:xfrm>
            <a:off x="2324100" y="1651683"/>
            <a:ext cx="5676900" cy="457200"/>
          </a:xfrm>
          <a:prstGeom prst="rect">
            <a:avLst/>
          </a:prstGeom>
          <a:noFill/>
          <a:ln w="9525">
            <a:noFill/>
            <a:miter lim="800000"/>
            <a:headEnd/>
            <a:tailEnd/>
          </a:ln>
        </p:spPr>
        <p:txBody>
          <a:bodyPr>
            <a:spAutoFit/>
          </a:bodyPr>
          <a:lstStyle/>
          <a:p>
            <a:endParaRPr lang="en-US" dirty="0">
              <a:solidFill>
                <a:prstClr val="black"/>
              </a:solidFill>
            </a:endParaRPr>
          </a:p>
        </p:txBody>
      </p:sp>
      <p:sp>
        <p:nvSpPr>
          <p:cNvPr id="2" name="Rectangle 1"/>
          <p:cNvSpPr/>
          <p:nvPr/>
        </p:nvSpPr>
        <p:spPr>
          <a:xfrm>
            <a:off x="210576" y="1213346"/>
            <a:ext cx="8753912" cy="102066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lnSpc>
                <a:spcPct val="150000"/>
              </a:lnSpc>
              <a:spcBef>
                <a:spcPts val="900"/>
              </a:spcBef>
              <a:spcAft>
                <a:spcPts val="900"/>
              </a:spcAft>
              <a:buClr>
                <a:srgbClr val="FFC000"/>
              </a:buClr>
              <a:buSzPct val="110000"/>
            </a:pPr>
            <a:r>
              <a:rPr lang="en-GB" altLang="en-US" sz="1400" b="1" dirty="0">
                <a:solidFill>
                  <a:srgbClr val="1F497D"/>
                </a:solidFill>
                <a:latin typeface="Arial Narrow" pitchFamily="34" charset="0"/>
              </a:rPr>
              <a:t>This template is advisory to assist managers in protecting your employees whilst continuing to operate as an organisation.                                  Specific health issues should be referred to Occupational Health.                                                                                                                     Managers should apply the advice as part of the overall decision making and risk assessment – 17.03.2020</a:t>
            </a:r>
          </a:p>
        </p:txBody>
      </p:sp>
      <p:sp>
        <p:nvSpPr>
          <p:cNvPr id="9" name="TextBox 8"/>
          <p:cNvSpPr txBox="1"/>
          <p:nvPr/>
        </p:nvSpPr>
        <p:spPr>
          <a:xfrm>
            <a:off x="62470" y="282287"/>
            <a:ext cx="6713790" cy="584775"/>
          </a:xfrm>
          <a:prstGeom prst="rect">
            <a:avLst/>
          </a:prstGeom>
          <a:noFill/>
        </p:spPr>
        <p:txBody>
          <a:bodyPr wrap="square" rtlCol="0">
            <a:spAutoFit/>
          </a:bodyPr>
          <a:lstStyle/>
          <a:p>
            <a:r>
              <a:rPr lang="en-GB" sz="3200" dirty="0">
                <a:solidFill>
                  <a:prstClr val="white"/>
                </a:solidFill>
                <a:latin typeface="Arial Narrow" pitchFamily="34" charset="0"/>
              </a:rPr>
              <a:t>Covid-19 Risk Assessment</a:t>
            </a:r>
            <a:endParaRPr lang="en-GB" dirty="0">
              <a:solidFill>
                <a:prstClr val="white"/>
              </a:solidFill>
              <a:latin typeface="Arial Narrow" pitchFamily="34" charset="0"/>
            </a:endParaRPr>
          </a:p>
        </p:txBody>
      </p:sp>
      <p:sp>
        <p:nvSpPr>
          <p:cNvPr id="7" name="Rectangle 6">
            <a:extLst>
              <a:ext uri="{FF2B5EF4-FFF2-40B4-BE49-F238E27FC236}">
                <a16:creationId xmlns:a16="http://schemas.microsoft.com/office/drawing/2014/main" id="{167C675D-3EC9-4476-8ACE-3A82D8800A58}"/>
              </a:ext>
            </a:extLst>
          </p:cNvPr>
          <p:cNvSpPr/>
          <p:nvPr/>
        </p:nvSpPr>
        <p:spPr>
          <a:xfrm>
            <a:off x="157032" y="2352796"/>
            <a:ext cx="9096975" cy="454996"/>
          </a:xfrm>
          <a:prstGeom prst="rect">
            <a:avLst/>
          </a:prstGeom>
        </p:spPr>
        <p:txBody>
          <a:bodyPr wrap="square">
            <a:spAutoFit/>
          </a:bodyPr>
          <a:lstStyle/>
          <a:p>
            <a:pPr>
              <a:lnSpc>
                <a:spcPct val="150000"/>
              </a:lnSpc>
              <a:spcBef>
                <a:spcPts val="900"/>
              </a:spcBef>
              <a:spcAft>
                <a:spcPts val="900"/>
              </a:spcAft>
              <a:buClr>
                <a:srgbClr val="FFC000"/>
              </a:buClr>
              <a:buSzPct val="110000"/>
            </a:pPr>
            <a:r>
              <a:rPr lang="en-GB" altLang="en-US" b="1" u="sng" dirty="0">
                <a:solidFill>
                  <a:srgbClr val="FF0000"/>
                </a:solidFill>
                <a:latin typeface="Arial Narrow" pitchFamily="34" charset="0"/>
              </a:rPr>
              <a:t>Risk Assessment</a:t>
            </a:r>
          </a:p>
        </p:txBody>
      </p:sp>
      <p:graphicFrame>
        <p:nvGraphicFramePr>
          <p:cNvPr id="3" name="Table 3">
            <a:extLst>
              <a:ext uri="{FF2B5EF4-FFF2-40B4-BE49-F238E27FC236}">
                <a16:creationId xmlns:a16="http://schemas.microsoft.com/office/drawing/2014/main" id="{55F08D8E-D243-44A8-BFD5-F25B4DA22AE1}"/>
              </a:ext>
            </a:extLst>
          </p:cNvPr>
          <p:cNvGraphicFramePr>
            <a:graphicFrameLocks noGrp="1"/>
          </p:cNvGraphicFramePr>
          <p:nvPr>
            <p:extLst>
              <p:ext uri="{D42A27DB-BD31-4B8C-83A1-F6EECF244321}">
                <p14:modId xmlns:p14="http://schemas.microsoft.com/office/powerpoint/2010/main" val="881418608"/>
              </p:ext>
            </p:extLst>
          </p:nvPr>
        </p:nvGraphicFramePr>
        <p:xfrm>
          <a:off x="210576" y="2926578"/>
          <a:ext cx="8640960" cy="4058920"/>
        </p:xfrm>
        <a:graphic>
          <a:graphicData uri="http://schemas.openxmlformats.org/drawingml/2006/table">
            <a:tbl>
              <a:tblPr firstRow="1" bandRow="1">
                <a:tableStyleId>{5C22544A-7EE6-4342-B048-85BDC9FD1C3A}</a:tableStyleId>
              </a:tblPr>
              <a:tblGrid>
                <a:gridCol w="2531372">
                  <a:extLst>
                    <a:ext uri="{9D8B030D-6E8A-4147-A177-3AD203B41FA5}">
                      <a16:colId xmlns:a16="http://schemas.microsoft.com/office/drawing/2014/main" val="2168549514"/>
                    </a:ext>
                  </a:extLst>
                </a:gridCol>
                <a:gridCol w="2952328">
                  <a:extLst>
                    <a:ext uri="{9D8B030D-6E8A-4147-A177-3AD203B41FA5}">
                      <a16:colId xmlns:a16="http://schemas.microsoft.com/office/drawing/2014/main" val="948090983"/>
                    </a:ext>
                  </a:extLst>
                </a:gridCol>
                <a:gridCol w="3157260">
                  <a:extLst>
                    <a:ext uri="{9D8B030D-6E8A-4147-A177-3AD203B41FA5}">
                      <a16:colId xmlns:a16="http://schemas.microsoft.com/office/drawing/2014/main" val="1720425687"/>
                    </a:ext>
                  </a:extLst>
                </a:gridCol>
              </a:tblGrid>
              <a:tr h="370840">
                <a:tc>
                  <a:txBody>
                    <a:bodyPr/>
                    <a:lstStyle/>
                    <a:p>
                      <a:r>
                        <a:rPr lang="en-GB" sz="1600" dirty="0">
                          <a:latin typeface="Arial Narrow" panose="020B0606020202030204" pitchFamily="34" charset="0"/>
                        </a:rPr>
                        <a:t>Risk Factor</a:t>
                      </a:r>
                    </a:p>
                  </a:txBody>
                  <a:tcPr>
                    <a:solidFill>
                      <a:schemeClr val="accent2"/>
                    </a:solidFill>
                  </a:tcPr>
                </a:tc>
                <a:tc>
                  <a:txBody>
                    <a:bodyPr/>
                    <a:lstStyle/>
                    <a:p>
                      <a:r>
                        <a:rPr lang="en-GB" sz="1600" dirty="0">
                          <a:latin typeface="Arial Narrow" panose="020B0606020202030204" pitchFamily="34" charset="0"/>
                        </a:rPr>
                        <a:t>Advice</a:t>
                      </a:r>
                    </a:p>
                  </a:txBody>
                  <a:tcPr>
                    <a:solidFill>
                      <a:schemeClr val="accent2"/>
                    </a:solidFill>
                  </a:tcPr>
                </a:tc>
                <a:tc>
                  <a:txBody>
                    <a:bodyPr/>
                    <a:lstStyle/>
                    <a:p>
                      <a:r>
                        <a:rPr lang="en-GB" sz="1600" dirty="0">
                          <a:latin typeface="Arial Narrow" panose="020B0606020202030204" pitchFamily="34" charset="0"/>
                        </a:rPr>
                        <a:t>Comment</a:t>
                      </a:r>
                    </a:p>
                  </a:txBody>
                  <a:tcPr>
                    <a:solidFill>
                      <a:schemeClr val="accent2"/>
                    </a:solidFill>
                  </a:tcPr>
                </a:tc>
                <a:extLst>
                  <a:ext uri="{0D108BD9-81ED-4DB2-BD59-A6C34878D82A}">
                    <a16:rowId xmlns:a16="http://schemas.microsoft.com/office/drawing/2014/main" val="1220708526"/>
                  </a:ext>
                </a:extLst>
              </a:tr>
              <a:tr h="370840">
                <a:tc>
                  <a:txBody>
                    <a:bodyPr/>
                    <a:lstStyle/>
                    <a:p>
                      <a:r>
                        <a:rPr lang="en-GB" sz="1600" dirty="0">
                          <a:latin typeface="Arial Narrow" panose="020B0606020202030204" pitchFamily="34" charset="0"/>
                        </a:rPr>
                        <a:t>Does the employee have a fever or recent cough?</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14 day isolation </a:t>
                      </a:r>
                    </a:p>
                    <a:p>
                      <a:pPr marL="285750" indent="-285750">
                        <a:buFont typeface="Arial" panose="020B0604020202020204" pitchFamily="34" charset="0"/>
                        <a:buChar char="•"/>
                      </a:pPr>
                      <a:r>
                        <a:rPr lang="en-GB" sz="1600" dirty="0">
                          <a:latin typeface="Arial Narrow" panose="020B0606020202030204" pitchFamily="34" charset="0"/>
                        </a:rPr>
                        <a:t>If lives alone 7 day isolation</a:t>
                      </a:r>
                    </a:p>
                    <a:p>
                      <a:pPr marL="285750" indent="-285750">
                        <a:buFont typeface="Arial" panose="020B0604020202020204" pitchFamily="34" charset="0"/>
                        <a:buChar char="•"/>
                      </a:pPr>
                      <a:r>
                        <a:rPr lang="en-GB" sz="1600" dirty="0">
                          <a:latin typeface="Arial Narrow" panose="020B0606020202030204" pitchFamily="34" charset="0"/>
                        </a:rPr>
                        <a:t>Restrict contact with others</a:t>
                      </a:r>
                    </a:p>
                  </a:txBody>
                  <a:tcPr/>
                </a:tc>
                <a:tc>
                  <a:txBody>
                    <a:bodyPr/>
                    <a:lstStyle/>
                    <a:p>
                      <a:r>
                        <a:rPr lang="en-GB" sz="1600" dirty="0">
                          <a:latin typeface="Arial Narrow" panose="020B0606020202030204" pitchFamily="34" charset="0"/>
                        </a:rPr>
                        <a:t>Isolation is about protecting the person minimising the spread of the virus.  This is the highest level of advice treat as a ‘must’ not a ‘should’.</a:t>
                      </a:r>
                    </a:p>
                  </a:txBody>
                  <a:tcPr/>
                </a:tc>
                <a:extLst>
                  <a:ext uri="{0D108BD9-81ED-4DB2-BD59-A6C34878D82A}">
                    <a16:rowId xmlns:a16="http://schemas.microsoft.com/office/drawing/2014/main" val="571497929"/>
                  </a:ext>
                </a:extLst>
              </a:tr>
              <a:tr h="370840">
                <a:tc>
                  <a:txBody>
                    <a:bodyPr/>
                    <a:lstStyle/>
                    <a:p>
                      <a:r>
                        <a:rPr lang="en-GB" sz="1600" dirty="0">
                          <a:latin typeface="Arial Narrow" panose="020B0606020202030204" pitchFamily="34" charset="0"/>
                        </a:rPr>
                        <a:t>Does your employee live or care for a person who has a fever or recent cough?</a:t>
                      </a:r>
                    </a:p>
                    <a:p>
                      <a:endParaRPr lang="en-GB" sz="800" dirty="0">
                        <a:latin typeface="Arial Narrow" panose="020B0606020202030204" pitchFamily="34" charset="0"/>
                      </a:endParaRP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14 day isolation </a:t>
                      </a:r>
                    </a:p>
                    <a:p>
                      <a:pPr marL="285750" indent="-285750">
                        <a:buFont typeface="Arial" panose="020B0604020202020204" pitchFamily="34" charset="0"/>
                        <a:buChar char="•"/>
                      </a:pPr>
                      <a:r>
                        <a:rPr lang="en-GB" sz="1600" dirty="0">
                          <a:latin typeface="Arial Narrow" panose="020B0606020202030204" pitchFamily="34" charset="0"/>
                        </a:rPr>
                        <a:t>Restrict contact with others</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600" dirty="0">
                          <a:latin typeface="Arial Narrow" panose="020B0606020202030204" pitchFamily="34" charset="0"/>
                        </a:rPr>
                        <a:t>Isolation is about protecting the person minimising the spread of the virus.  This is the highest level of advice treat as a ‘must’ not a ‘should’.</a:t>
                      </a:r>
                    </a:p>
                    <a:p>
                      <a:endParaRPr lang="en-GB" sz="1600" dirty="0">
                        <a:latin typeface="Arial Narrow" panose="020B0606020202030204" pitchFamily="34" charset="0"/>
                      </a:endParaRPr>
                    </a:p>
                  </a:txBody>
                  <a:tcPr/>
                </a:tc>
                <a:extLst>
                  <a:ext uri="{0D108BD9-81ED-4DB2-BD59-A6C34878D82A}">
                    <a16:rowId xmlns:a16="http://schemas.microsoft.com/office/drawing/2014/main" val="1137128589"/>
                  </a:ext>
                </a:extLst>
              </a:tr>
              <a:tr h="370840">
                <a:tc>
                  <a:txBody>
                    <a:bodyPr/>
                    <a:lstStyle/>
                    <a:p>
                      <a:r>
                        <a:rPr lang="en-GB" sz="1600" dirty="0">
                          <a:latin typeface="Arial Narrow" panose="020B0606020202030204" pitchFamily="34" charset="0"/>
                        </a:rPr>
                        <a:t>Has your employee been in contact in the past 14 days with a person who has tested positive for Covid-19?</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14 day isolation</a:t>
                      </a:r>
                    </a:p>
                    <a:p>
                      <a:pPr marL="285750" indent="-285750">
                        <a:buFont typeface="Arial" panose="020B0604020202020204" pitchFamily="34" charset="0"/>
                        <a:buChar char="•"/>
                      </a:pPr>
                      <a:r>
                        <a:rPr lang="en-GB" sz="1600" dirty="0">
                          <a:latin typeface="Arial Narrow" panose="020B0606020202030204" pitchFamily="34" charset="0"/>
                        </a:rPr>
                        <a:t>Restrict contact with others</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600" dirty="0">
                          <a:latin typeface="Arial Narrow" panose="020B0606020202030204" pitchFamily="34" charset="0"/>
                        </a:rPr>
                        <a:t>Isolation is about protecting the person minimising the spread of the virus.  This is the highest level of advice treat as a ‘must’ not a ‘should’.</a:t>
                      </a:r>
                    </a:p>
                    <a:p>
                      <a:endParaRPr lang="en-GB" sz="1600" dirty="0">
                        <a:latin typeface="Arial Narrow" panose="020B0606020202030204" pitchFamily="34" charset="0"/>
                      </a:endParaRPr>
                    </a:p>
                  </a:txBody>
                  <a:tcPr/>
                </a:tc>
                <a:extLst>
                  <a:ext uri="{0D108BD9-81ED-4DB2-BD59-A6C34878D82A}">
                    <a16:rowId xmlns:a16="http://schemas.microsoft.com/office/drawing/2014/main" val="1071669644"/>
                  </a:ext>
                </a:extLst>
              </a:tr>
            </a:tbl>
          </a:graphicData>
        </a:graphic>
      </p:graphicFrame>
      <p:pic>
        <p:nvPicPr>
          <p:cNvPr id="6" name="Picture 5">
            <a:extLst>
              <a:ext uri="{FF2B5EF4-FFF2-40B4-BE49-F238E27FC236}">
                <a16:creationId xmlns:a16="http://schemas.microsoft.com/office/drawing/2014/main" id="{03CDDB4E-70C8-4719-A8D7-92D11B478A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2962" y="0"/>
            <a:ext cx="3121038" cy="1020664"/>
          </a:xfrm>
          <a:prstGeom prst="rect">
            <a:avLst/>
          </a:prstGeom>
        </p:spPr>
      </p:pic>
    </p:spTree>
    <p:extLst>
      <p:ext uri="{BB962C8B-B14F-4D97-AF65-F5344CB8AC3E}">
        <p14:creationId xmlns:p14="http://schemas.microsoft.com/office/powerpoint/2010/main" val="4021759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5"/>
          <p:cNvSpPr>
            <a:spLocks noChangeArrowheads="1"/>
          </p:cNvSpPr>
          <p:nvPr/>
        </p:nvSpPr>
        <p:spPr bwMode="auto">
          <a:xfrm>
            <a:off x="2324100" y="1651683"/>
            <a:ext cx="5676900" cy="457200"/>
          </a:xfrm>
          <a:prstGeom prst="rect">
            <a:avLst/>
          </a:prstGeom>
          <a:noFill/>
          <a:ln w="9525">
            <a:noFill/>
            <a:miter lim="800000"/>
            <a:headEnd/>
            <a:tailEnd/>
          </a:ln>
        </p:spPr>
        <p:txBody>
          <a:bodyPr>
            <a:spAutoFit/>
          </a:bodyPr>
          <a:lstStyle/>
          <a:p>
            <a:endParaRPr lang="en-US" dirty="0">
              <a:solidFill>
                <a:prstClr val="black"/>
              </a:solidFill>
            </a:endParaRPr>
          </a:p>
        </p:txBody>
      </p:sp>
      <p:sp>
        <p:nvSpPr>
          <p:cNvPr id="9" name="TextBox 8"/>
          <p:cNvSpPr txBox="1"/>
          <p:nvPr/>
        </p:nvSpPr>
        <p:spPr>
          <a:xfrm>
            <a:off x="62470" y="282287"/>
            <a:ext cx="6713790" cy="584775"/>
          </a:xfrm>
          <a:prstGeom prst="rect">
            <a:avLst/>
          </a:prstGeom>
          <a:noFill/>
        </p:spPr>
        <p:txBody>
          <a:bodyPr wrap="square" rtlCol="0">
            <a:spAutoFit/>
          </a:bodyPr>
          <a:lstStyle/>
          <a:p>
            <a:r>
              <a:rPr lang="en-GB" sz="3200" dirty="0">
                <a:solidFill>
                  <a:prstClr val="white"/>
                </a:solidFill>
                <a:latin typeface="Arial Narrow" pitchFamily="34" charset="0"/>
              </a:rPr>
              <a:t>Covid-19 Risk Assessment</a:t>
            </a:r>
            <a:endParaRPr lang="en-GB" dirty="0">
              <a:solidFill>
                <a:prstClr val="white"/>
              </a:solidFill>
              <a:latin typeface="Arial Narrow" pitchFamily="34" charset="0"/>
            </a:endParaRPr>
          </a:p>
        </p:txBody>
      </p:sp>
      <p:graphicFrame>
        <p:nvGraphicFramePr>
          <p:cNvPr id="3" name="Table 3">
            <a:extLst>
              <a:ext uri="{FF2B5EF4-FFF2-40B4-BE49-F238E27FC236}">
                <a16:creationId xmlns:a16="http://schemas.microsoft.com/office/drawing/2014/main" id="{55F08D8E-D243-44A8-BFD5-F25B4DA22AE1}"/>
              </a:ext>
            </a:extLst>
          </p:cNvPr>
          <p:cNvGraphicFramePr>
            <a:graphicFrameLocks noGrp="1"/>
          </p:cNvGraphicFramePr>
          <p:nvPr>
            <p:extLst>
              <p:ext uri="{D42A27DB-BD31-4B8C-83A1-F6EECF244321}">
                <p14:modId xmlns:p14="http://schemas.microsoft.com/office/powerpoint/2010/main" val="1321649846"/>
              </p:ext>
            </p:extLst>
          </p:nvPr>
        </p:nvGraphicFramePr>
        <p:xfrm>
          <a:off x="82024" y="1268760"/>
          <a:ext cx="8640960" cy="6583288"/>
        </p:xfrm>
        <a:graphic>
          <a:graphicData uri="http://schemas.openxmlformats.org/drawingml/2006/table">
            <a:tbl>
              <a:tblPr firstRow="1" bandRow="1">
                <a:tableStyleId>{5C22544A-7EE6-4342-B048-85BDC9FD1C3A}</a:tableStyleId>
              </a:tblPr>
              <a:tblGrid>
                <a:gridCol w="2531372">
                  <a:extLst>
                    <a:ext uri="{9D8B030D-6E8A-4147-A177-3AD203B41FA5}">
                      <a16:colId xmlns:a16="http://schemas.microsoft.com/office/drawing/2014/main" val="2168549514"/>
                    </a:ext>
                  </a:extLst>
                </a:gridCol>
                <a:gridCol w="2966716">
                  <a:extLst>
                    <a:ext uri="{9D8B030D-6E8A-4147-A177-3AD203B41FA5}">
                      <a16:colId xmlns:a16="http://schemas.microsoft.com/office/drawing/2014/main" val="948090983"/>
                    </a:ext>
                  </a:extLst>
                </a:gridCol>
                <a:gridCol w="1564242">
                  <a:extLst>
                    <a:ext uri="{9D8B030D-6E8A-4147-A177-3AD203B41FA5}">
                      <a16:colId xmlns:a16="http://schemas.microsoft.com/office/drawing/2014/main" val="1720425687"/>
                    </a:ext>
                  </a:extLst>
                </a:gridCol>
                <a:gridCol w="1578630">
                  <a:extLst>
                    <a:ext uri="{9D8B030D-6E8A-4147-A177-3AD203B41FA5}">
                      <a16:colId xmlns:a16="http://schemas.microsoft.com/office/drawing/2014/main" val="2660195662"/>
                    </a:ext>
                  </a:extLst>
                </a:gridCol>
              </a:tblGrid>
              <a:tr h="370840">
                <a:tc>
                  <a:txBody>
                    <a:bodyPr/>
                    <a:lstStyle/>
                    <a:p>
                      <a:r>
                        <a:rPr lang="en-GB" sz="1600" dirty="0">
                          <a:latin typeface="Arial Narrow" panose="020B0606020202030204" pitchFamily="34" charset="0"/>
                        </a:rPr>
                        <a:t>Risk Factor</a:t>
                      </a:r>
                    </a:p>
                  </a:txBody>
                  <a:tcPr>
                    <a:solidFill>
                      <a:schemeClr val="accent2"/>
                    </a:solidFill>
                  </a:tcPr>
                </a:tc>
                <a:tc>
                  <a:txBody>
                    <a:bodyPr/>
                    <a:lstStyle/>
                    <a:p>
                      <a:r>
                        <a:rPr lang="en-GB" sz="1600" dirty="0">
                          <a:latin typeface="Arial Narrow" panose="020B0606020202030204" pitchFamily="34" charset="0"/>
                        </a:rPr>
                        <a:t>Advice</a:t>
                      </a:r>
                    </a:p>
                  </a:txBody>
                  <a:tcPr>
                    <a:solidFill>
                      <a:schemeClr val="accent2"/>
                    </a:solidFill>
                  </a:tcPr>
                </a:tc>
                <a:tc gridSpan="2">
                  <a:txBody>
                    <a:bodyPr/>
                    <a:lstStyle/>
                    <a:p>
                      <a:r>
                        <a:rPr lang="en-GB" sz="1600" dirty="0">
                          <a:latin typeface="Arial Narrow" panose="020B0606020202030204" pitchFamily="34" charset="0"/>
                        </a:rPr>
                        <a:t>Comment</a:t>
                      </a:r>
                    </a:p>
                  </a:txBody>
                  <a:tcPr>
                    <a:solidFill>
                      <a:schemeClr val="accent2"/>
                    </a:solidFill>
                  </a:tcPr>
                </a:tc>
                <a:tc hMerge="1">
                  <a:txBody>
                    <a:bodyPr/>
                    <a:lstStyle/>
                    <a:p>
                      <a:endParaRPr lang="en-GB"/>
                    </a:p>
                  </a:txBody>
                  <a:tcPr/>
                </a:tc>
                <a:extLst>
                  <a:ext uri="{0D108BD9-81ED-4DB2-BD59-A6C34878D82A}">
                    <a16:rowId xmlns:a16="http://schemas.microsoft.com/office/drawing/2014/main" val="1220708526"/>
                  </a:ext>
                </a:extLst>
              </a:tr>
              <a:tr h="421248">
                <a:tc rowSpan="2">
                  <a:txBody>
                    <a:bodyPr/>
                    <a:lstStyle/>
                    <a:p>
                      <a:r>
                        <a:rPr lang="en-GB" sz="1600" dirty="0">
                          <a:latin typeface="Arial Narrow" panose="020B0606020202030204" pitchFamily="34" charset="0"/>
                        </a:rPr>
                        <a:t>Does your employee have underlying health conditions that can increase impact on Covid-19?</a:t>
                      </a:r>
                    </a:p>
                  </a:txBody>
                  <a:tcPr/>
                </a:tc>
                <a:tc rowSpan="2">
                  <a:txBody>
                    <a:bodyPr/>
                    <a:lstStyle/>
                    <a:p>
                      <a:pPr marL="285750" indent="-285750">
                        <a:buFont typeface="Arial" panose="020B0604020202020204" pitchFamily="34" charset="0"/>
                        <a:buChar char="•"/>
                      </a:pPr>
                      <a:r>
                        <a:rPr lang="en-GB" sz="1600" dirty="0">
                          <a:latin typeface="Arial Narrow" panose="020B0606020202030204" pitchFamily="34" charset="0"/>
                        </a:rPr>
                        <a:t>Restrict contact with others</a:t>
                      </a:r>
                    </a:p>
                    <a:p>
                      <a:pPr marL="285750" indent="-285750">
                        <a:buFont typeface="Arial" panose="020B0604020202020204" pitchFamily="34" charset="0"/>
                        <a:buChar char="•"/>
                      </a:pPr>
                      <a:r>
                        <a:rPr lang="en-GB" sz="1600" dirty="0">
                          <a:latin typeface="Arial Narrow" panose="020B0606020202030204" pitchFamily="34" charset="0"/>
                        </a:rPr>
                        <a:t>This is a preventative measure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Narrow" panose="020B0606020202030204" pitchFamily="34" charset="0"/>
                        </a:rPr>
                        <a:t>Home / lone working is if operationally feasible.  The objective is to minimise the risk of infection.                                   This is a ‘should’ recommendation. </a:t>
                      </a:r>
                    </a:p>
                  </a:txBody>
                  <a:tcPr/>
                </a:tc>
                <a:tc gridSpan="2">
                  <a:txBody>
                    <a:bodyPr/>
                    <a:lstStyle/>
                    <a:p>
                      <a:r>
                        <a:rPr lang="en-GB" sz="1600" dirty="0">
                          <a:latin typeface="Arial Narrow" panose="020B0606020202030204" pitchFamily="34" charset="0"/>
                        </a:rPr>
                        <a:t>Underlying health conditions</a:t>
                      </a:r>
                    </a:p>
                  </a:txBody>
                  <a:tcPr/>
                </a:tc>
                <a:tc hMerge="1">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571497929"/>
                  </a:ext>
                </a:extLst>
              </a:tr>
              <a:tr h="533400">
                <a:tc vMerge="1">
                  <a:txBody>
                    <a:bodyPr/>
                    <a:lstStyle/>
                    <a:p>
                      <a:endParaRPr lang="en-GB"/>
                    </a:p>
                  </a:txBody>
                  <a:tcPr/>
                </a:tc>
                <a:tc vMerge="1">
                  <a:txBody>
                    <a:bodyPr/>
                    <a:lstStyle/>
                    <a:p>
                      <a:endParaRPr lang="en-GB"/>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Heart disease</a:t>
                      </a:r>
                    </a:p>
                    <a:p>
                      <a:pPr marL="285750" indent="-285750">
                        <a:buFont typeface="Arial" panose="020B0604020202020204" pitchFamily="34" charset="0"/>
                        <a:buChar char="•"/>
                      </a:pPr>
                      <a:r>
                        <a:rPr lang="en-GB" sz="1600" dirty="0">
                          <a:latin typeface="Arial Narrow" panose="020B0606020202030204" pitchFamily="34" charset="0"/>
                        </a:rPr>
                        <a:t>Lung diseases</a:t>
                      </a:r>
                    </a:p>
                    <a:p>
                      <a:pPr marL="285750" indent="-285750">
                        <a:buFont typeface="Arial" panose="020B0604020202020204" pitchFamily="34" charset="0"/>
                        <a:buChar char="•"/>
                      </a:pPr>
                      <a:r>
                        <a:rPr lang="en-GB" sz="1600" dirty="0">
                          <a:latin typeface="Arial Narrow" panose="020B0606020202030204" pitchFamily="34" charset="0"/>
                        </a:rPr>
                        <a:t>High blood pressure</a:t>
                      </a:r>
                    </a:p>
                    <a:p>
                      <a:pPr marL="285750" indent="-285750">
                        <a:buFont typeface="Arial" panose="020B0604020202020204" pitchFamily="34" charset="0"/>
                        <a:buChar char="•"/>
                      </a:pPr>
                      <a:r>
                        <a:rPr lang="en-GB" sz="1600" dirty="0">
                          <a:latin typeface="Arial Narrow" panose="020B0606020202030204" pitchFamily="34" charset="0"/>
                        </a:rPr>
                        <a:t>Rheumatoid arthritis</a:t>
                      </a:r>
                    </a:p>
                    <a:p>
                      <a:pPr marL="285750" indent="-285750">
                        <a:buFont typeface="Arial" panose="020B0604020202020204" pitchFamily="34" charset="0"/>
                        <a:buChar char="•"/>
                      </a:pPr>
                      <a:r>
                        <a:rPr lang="en-GB" sz="1600" dirty="0">
                          <a:latin typeface="Arial Narrow" panose="020B0606020202030204" pitchFamily="34" charset="0"/>
                        </a:rPr>
                        <a:t>Received marrow transplant</a:t>
                      </a:r>
                    </a:p>
                    <a:p>
                      <a:pPr marL="285750" indent="-285750">
                        <a:buFont typeface="Arial" panose="020B0604020202020204" pitchFamily="34" charset="0"/>
                        <a:buChar char="•"/>
                      </a:pPr>
                      <a:r>
                        <a:rPr lang="en-GB" sz="1600" dirty="0">
                          <a:latin typeface="Arial Narrow" panose="020B0606020202030204" pitchFamily="34" charset="0"/>
                        </a:rPr>
                        <a:t>Diabetes</a:t>
                      </a:r>
                    </a:p>
                    <a:p>
                      <a:pPr marL="285750" indent="-285750">
                        <a:buFont typeface="Arial" panose="020B0604020202020204" pitchFamily="34" charset="0"/>
                        <a:buChar char="•"/>
                      </a:pPr>
                      <a:r>
                        <a:rPr lang="en-GB" sz="1600" dirty="0">
                          <a:latin typeface="Arial Narrow" panose="020B0606020202030204" pitchFamily="34" charset="0"/>
                        </a:rPr>
                        <a:t>COPD</a:t>
                      </a:r>
                    </a:p>
                    <a:p>
                      <a:pPr marL="285750" indent="-285750">
                        <a:buFont typeface="Arial" panose="020B0604020202020204" pitchFamily="34" charset="0"/>
                        <a:buChar char="•"/>
                      </a:pPr>
                      <a:endParaRPr lang="en-GB" sz="800" dirty="0">
                        <a:latin typeface="Arial Narrow" panose="020B0606020202030204" pitchFamily="34" charset="0"/>
                      </a:endParaRP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Cancer</a:t>
                      </a:r>
                    </a:p>
                    <a:p>
                      <a:pPr marL="285750" indent="-285750">
                        <a:buFont typeface="Arial" panose="020B0604020202020204" pitchFamily="34" charset="0"/>
                        <a:buChar char="•"/>
                      </a:pPr>
                      <a:r>
                        <a:rPr lang="en-GB" sz="1600" dirty="0">
                          <a:latin typeface="Arial Narrow" panose="020B0606020202030204" pitchFamily="34" charset="0"/>
                        </a:rPr>
                        <a:t>Lupus</a:t>
                      </a:r>
                    </a:p>
                    <a:p>
                      <a:pPr marL="285750" indent="-285750">
                        <a:buFont typeface="Arial" panose="020B0604020202020204" pitchFamily="34" charset="0"/>
                        <a:buChar char="•"/>
                      </a:pPr>
                      <a:r>
                        <a:rPr lang="en-GB" sz="1600" dirty="0">
                          <a:latin typeface="Arial Narrow" panose="020B0606020202030204" pitchFamily="34" charset="0"/>
                        </a:rPr>
                        <a:t>Chronic neurological diseases</a:t>
                      </a:r>
                    </a:p>
                    <a:p>
                      <a:pPr marL="285750" indent="-285750">
                        <a:buFont typeface="Arial" panose="020B0604020202020204" pitchFamily="34" charset="0"/>
                        <a:buChar char="•"/>
                      </a:pPr>
                      <a:r>
                        <a:rPr lang="en-GB" sz="1600" dirty="0">
                          <a:latin typeface="Arial Narrow" panose="020B0606020202030204" pitchFamily="34" charset="0"/>
                        </a:rPr>
                        <a:t>Immune suppressed</a:t>
                      </a:r>
                    </a:p>
                    <a:p>
                      <a:pPr marL="285750" indent="-285750">
                        <a:buFont typeface="Arial" panose="020B0604020202020204" pitchFamily="34" charset="0"/>
                        <a:buChar char="•"/>
                      </a:pPr>
                      <a:r>
                        <a:rPr lang="en-GB" sz="1600" dirty="0">
                          <a:latin typeface="Arial Narrow" panose="020B0606020202030204" pitchFamily="34" charset="0"/>
                        </a:rPr>
                        <a:t>Chronic liver disease</a:t>
                      </a:r>
                    </a:p>
                    <a:p>
                      <a:pPr marL="285750" indent="-285750">
                        <a:buFont typeface="Arial" panose="020B0604020202020204" pitchFamily="34" charset="0"/>
                        <a:buChar char="•"/>
                      </a:pPr>
                      <a:r>
                        <a:rPr lang="en-GB" sz="1600" dirty="0">
                          <a:latin typeface="Arial Narrow" panose="020B0606020202030204" pitchFamily="34" charset="0"/>
                        </a:rPr>
                        <a:t>Problems with the spleen</a:t>
                      </a:r>
                    </a:p>
                    <a:p>
                      <a:pPr marL="285750" indent="-285750">
                        <a:buFont typeface="Arial" panose="020B0604020202020204" pitchFamily="34" charset="0"/>
                        <a:buChar char="•"/>
                      </a:pPr>
                      <a:r>
                        <a:rPr lang="en-GB" sz="1600" dirty="0">
                          <a:latin typeface="Arial Narrow" panose="020B0606020202030204" pitchFamily="34" charset="0"/>
                        </a:rPr>
                        <a:t>Being seriously overweight (BMI of 40 and above)</a:t>
                      </a:r>
                    </a:p>
                  </a:txBody>
                  <a:tcPr/>
                </a:tc>
                <a:extLst>
                  <a:ext uri="{0D108BD9-81ED-4DB2-BD59-A6C34878D82A}">
                    <a16:rowId xmlns:a16="http://schemas.microsoft.com/office/drawing/2014/main" val="3683964145"/>
                  </a:ext>
                </a:extLst>
              </a:tr>
              <a:tr h="370840">
                <a:tc>
                  <a:txBody>
                    <a:bodyPr/>
                    <a:lstStyle/>
                    <a:p>
                      <a:r>
                        <a:rPr lang="en-GB" sz="1600" dirty="0">
                          <a:latin typeface="Arial Narrow" panose="020B0606020202030204" pitchFamily="34" charset="0"/>
                        </a:rPr>
                        <a:t>Is your employee pregnant?</a:t>
                      </a:r>
                    </a:p>
                  </a:txBody>
                  <a:tcPr/>
                </a:tc>
                <a:tc>
                  <a:txBody>
                    <a:bodyPr/>
                    <a:lstStyle/>
                    <a:p>
                      <a:pPr marL="285750" indent="-285750">
                        <a:buFont typeface="Arial" panose="020B0604020202020204" pitchFamily="34" charset="0"/>
                        <a:buChar char="•"/>
                      </a:pPr>
                      <a:r>
                        <a:rPr lang="en-US" sz="1600" dirty="0">
                          <a:latin typeface="Arial Narrow" panose="020B0606020202030204" pitchFamily="34" charset="0"/>
                        </a:rPr>
                        <a:t>Home / lone working is if operationally feasible.  The objective is to minimise the risk of infection.                                   This is a ‘should’ recommendation. </a:t>
                      </a:r>
                    </a:p>
                    <a:p>
                      <a:pPr marL="285750" indent="-285750">
                        <a:buFont typeface="Arial" panose="020B0604020202020204" pitchFamily="34" charset="0"/>
                        <a:buChar char="•"/>
                      </a:pPr>
                      <a:endParaRPr lang="en-GB" sz="1600" dirty="0">
                        <a:latin typeface="Arial Narrow" panose="020B0606020202030204" pitchFamily="34" charset="0"/>
                      </a:endParaRPr>
                    </a:p>
                  </a:txBody>
                  <a:tcPr/>
                </a:tc>
                <a:tc gridSpan="2">
                  <a:txBody>
                    <a:bodyPr/>
                    <a:lstStyle/>
                    <a:p>
                      <a:r>
                        <a:rPr lang="en-GB" sz="1600" dirty="0">
                          <a:latin typeface="Arial Narrow" panose="020B0606020202030204" pitchFamily="34" charset="0"/>
                        </a:rPr>
                        <a:t>Pregnant employees to be treated as vulnerable group, as for those with an underlying health condition. </a:t>
                      </a:r>
                    </a:p>
                  </a:txBody>
                  <a:tcPr/>
                </a:tc>
                <a:tc hMerge="1">
                  <a:txBody>
                    <a:bodyPr/>
                    <a:lstStyle/>
                    <a:p>
                      <a:endParaRPr lang="en-GB"/>
                    </a:p>
                  </a:txBody>
                  <a:tcPr/>
                </a:tc>
                <a:extLst>
                  <a:ext uri="{0D108BD9-81ED-4DB2-BD59-A6C34878D82A}">
                    <a16:rowId xmlns:a16="http://schemas.microsoft.com/office/drawing/2014/main" val="1137128589"/>
                  </a:ext>
                </a:extLst>
              </a:tr>
            </a:tbl>
          </a:graphicData>
        </a:graphic>
      </p:graphicFrame>
      <p:pic>
        <p:nvPicPr>
          <p:cNvPr id="8" name="Picture 7">
            <a:extLst>
              <a:ext uri="{FF2B5EF4-FFF2-40B4-BE49-F238E27FC236}">
                <a16:creationId xmlns:a16="http://schemas.microsoft.com/office/drawing/2014/main" id="{326B075D-5EA5-4CCE-A4D0-D21183ABC8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2962" y="0"/>
            <a:ext cx="3121038" cy="1020664"/>
          </a:xfrm>
          <a:prstGeom prst="rect">
            <a:avLst/>
          </a:prstGeom>
        </p:spPr>
      </p:pic>
    </p:spTree>
    <p:extLst>
      <p:ext uri="{BB962C8B-B14F-4D97-AF65-F5344CB8AC3E}">
        <p14:creationId xmlns:p14="http://schemas.microsoft.com/office/powerpoint/2010/main" val="211719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5"/>
          <p:cNvSpPr>
            <a:spLocks noChangeArrowheads="1"/>
          </p:cNvSpPr>
          <p:nvPr/>
        </p:nvSpPr>
        <p:spPr bwMode="auto">
          <a:xfrm>
            <a:off x="2324100" y="1651683"/>
            <a:ext cx="5676900" cy="457200"/>
          </a:xfrm>
          <a:prstGeom prst="rect">
            <a:avLst/>
          </a:prstGeom>
          <a:noFill/>
          <a:ln w="9525">
            <a:noFill/>
            <a:miter lim="800000"/>
            <a:headEnd/>
            <a:tailEnd/>
          </a:ln>
        </p:spPr>
        <p:txBody>
          <a:bodyPr>
            <a:spAutoFit/>
          </a:bodyPr>
          <a:lstStyle/>
          <a:p>
            <a:endParaRPr lang="en-US" dirty="0">
              <a:solidFill>
                <a:prstClr val="black"/>
              </a:solidFill>
            </a:endParaRPr>
          </a:p>
        </p:txBody>
      </p:sp>
      <p:sp>
        <p:nvSpPr>
          <p:cNvPr id="9" name="TextBox 8"/>
          <p:cNvSpPr txBox="1"/>
          <p:nvPr/>
        </p:nvSpPr>
        <p:spPr>
          <a:xfrm>
            <a:off x="62470" y="282287"/>
            <a:ext cx="6713790" cy="584775"/>
          </a:xfrm>
          <a:prstGeom prst="rect">
            <a:avLst/>
          </a:prstGeom>
          <a:noFill/>
        </p:spPr>
        <p:txBody>
          <a:bodyPr wrap="square" rtlCol="0">
            <a:spAutoFit/>
          </a:bodyPr>
          <a:lstStyle/>
          <a:p>
            <a:r>
              <a:rPr lang="en-GB" sz="3200" dirty="0">
                <a:solidFill>
                  <a:prstClr val="white"/>
                </a:solidFill>
                <a:latin typeface="Arial Narrow" pitchFamily="34" charset="0"/>
              </a:rPr>
              <a:t>Covid-19 Risk Assessment</a:t>
            </a:r>
            <a:endParaRPr lang="en-GB" dirty="0">
              <a:solidFill>
                <a:prstClr val="white"/>
              </a:solidFill>
              <a:latin typeface="Arial Narrow" pitchFamily="34" charset="0"/>
            </a:endParaRPr>
          </a:p>
        </p:txBody>
      </p:sp>
      <p:graphicFrame>
        <p:nvGraphicFramePr>
          <p:cNvPr id="3" name="Table 3">
            <a:extLst>
              <a:ext uri="{FF2B5EF4-FFF2-40B4-BE49-F238E27FC236}">
                <a16:creationId xmlns:a16="http://schemas.microsoft.com/office/drawing/2014/main" id="{55F08D8E-D243-44A8-BFD5-F25B4DA22AE1}"/>
              </a:ext>
            </a:extLst>
          </p:cNvPr>
          <p:cNvGraphicFramePr>
            <a:graphicFrameLocks noGrp="1"/>
          </p:cNvGraphicFramePr>
          <p:nvPr>
            <p:extLst>
              <p:ext uri="{D42A27DB-BD31-4B8C-83A1-F6EECF244321}">
                <p14:modId xmlns:p14="http://schemas.microsoft.com/office/powerpoint/2010/main" val="2667014253"/>
              </p:ext>
            </p:extLst>
          </p:nvPr>
        </p:nvGraphicFramePr>
        <p:xfrm>
          <a:off x="82024" y="1268760"/>
          <a:ext cx="8640960" cy="5034280"/>
        </p:xfrm>
        <a:graphic>
          <a:graphicData uri="http://schemas.openxmlformats.org/drawingml/2006/table">
            <a:tbl>
              <a:tblPr firstRow="1" bandRow="1">
                <a:tableStyleId>{5C22544A-7EE6-4342-B048-85BDC9FD1C3A}</a:tableStyleId>
              </a:tblPr>
              <a:tblGrid>
                <a:gridCol w="2531372">
                  <a:extLst>
                    <a:ext uri="{9D8B030D-6E8A-4147-A177-3AD203B41FA5}">
                      <a16:colId xmlns:a16="http://schemas.microsoft.com/office/drawing/2014/main" val="2168549514"/>
                    </a:ext>
                  </a:extLst>
                </a:gridCol>
                <a:gridCol w="2952328">
                  <a:extLst>
                    <a:ext uri="{9D8B030D-6E8A-4147-A177-3AD203B41FA5}">
                      <a16:colId xmlns:a16="http://schemas.microsoft.com/office/drawing/2014/main" val="948090983"/>
                    </a:ext>
                  </a:extLst>
                </a:gridCol>
                <a:gridCol w="3157260">
                  <a:extLst>
                    <a:ext uri="{9D8B030D-6E8A-4147-A177-3AD203B41FA5}">
                      <a16:colId xmlns:a16="http://schemas.microsoft.com/office/drawing/2014/main" val="1720425687"/>
                    </a:ext>
                  </a:extLst>
                </a:gridCol>
              </a:tblGrid>
              <a:tr h="370840">
                <a:tc>
                  <a:txBody>
                    <a:bodyPr/>
                    <a:lstStyle/>
                    <a:p>
                      <a:r>
                        <a:rPr lang="en-GB" sz="1600" dirty="0">
                          <a:latin typeface="Arial Narrow" panose="020B0606020202030204" pitchFamily="34" charset="0"/>
                        </a:rPr>
                        <a:t>Risk Factor</a:t>
                      </a:r>
                    </a:p>
                  </a:txBody>
                  <a:tcPr>
                    <a:solidFill>
                      <a:schemeClr val="accent2"/>
                    </a:solidFill>
                  </a:tcPr>
                </a:tc>
                <a:tc>
                  <a:txBody>
                    <a:bodyPr/>
                    <a:lstStyle/>
                    <a:p>
                      <a:r>
                        <a:rPr lang="en-GB" sz="1600" dirty="0">
                          <a:latin typeface="Arial Narrow" panose="020B0606020202030204" pitchFamily="34" charset="0"/>
                        </a:rPr>
                        <a:t>Advice</a:t>
                      </a:r>
                    </a:p>
                  </a:txBody>
                  <a:tcPr>
                    <a:solidFill>
                      <a:schemeClr val="accent2"/>
                    </a:solidFill>
                  </a:tcPr>
                </a:tc>
                <a:tc>
                  <a:txBody>
                    <a:bodyPr/>
                    <a:lstStyle/>
                    <a:p>
                      <a:r>
                        <a:rPr lang="en-GB" sz="1600" dirty="0">
                          <a:latin typeface="Arial Narrow" panose="020B0606020202030204" pitchFamily="34" charset="0"/>
                        </a:rPr>
                        <a:t>Comment</a:t>
                      </a:r>
                    </a:p>
                  </a:txBody>
                  <a:tcPr>
                    <a:solidFill>
                      <a:schemeClr val="accent2"/>
                    </a:solidFill>
                  </a:tcPr>
                </a:tc>
                <a:extLst>
                  <a:ext uri="{0D108BD9-81ED-4DB2-BD59-A6C34878D82A}">
                    <a16:rowId xmlns:a16="http://schemas.microsoft.com/office/drawing/2014/main" val="1220708526"/>
                  </a:ext>
                </a:extLst>
              </a:tr>
              <a:tr h="370840">
                <a:tc>
                  <a:txBody>
                    <a:bodyPr/>
                    <a:lstStyle/>
                    <a:p>
                      <a:r>
                        <a:rPr lang="en-GB" sz="1600" dirty="0">
                          <a:latin typeface="Arial Narrow" panose="020B0606020202030204" pitchFamily="34" charset="0"/>
                        </a:rPr>
                        <a:t>Is your employee 70 years old or older?</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Restrict contact with others</a:t>
                      </a:r>
                    </a:p>
                  </a:txBody>
                  <a:tcPr/>
                </a:tc>
                <a:tc>
                  <a:txBody>
                    <a:bodyPr/>
                    <a:lstStyle/>
                    <a:p>
                      <a:r>
                        <a:rPr lang="en-GB" sz="1600" dirty="0">
                          <a:latin typeface="Arial Narrow" panose="020B0606020202030204" pitchFamily="34" charset="0"/>
                        </a:rPr>
                        <a:t>This group is at the highest risk of the virus having a severe impact on them.  Even if the person has no underlying health issues the action is aimed at health protection. </a:t>
                      </a:r>
                    </a:p>
                    <a:p>
                      <a:endParaRPr lang="en-GB" sz="1600" dirty="0">
                        <a:latin typeface="Arial Narrow" panose="020B0606020202030204" pitchFamily="34" charset="0"/>
                      </a:endParaRPr>
                    </a:p>
                  </a:txBody>
                  <a:tcPr/>
                </a:tc>
                <a:extLst>
                  <a:ext uri="{0D108BD9-81ED-4DB2-BD59-A6C34878D82A}">
                    <a16:rowId xmlns:a16="http://schemas.microsoft.com/office/drawing/2014/main" val="1137128589"/>
                  </a:ext>
                </a:extLst>
              </a:tr>
              <a:tr h="370840">
                <a:tc>
                  <a:txBody>
                    <a:bodyPr/>
                    <a:lstStyle/>
                    <a:p>
                      <a:r>
                        <a:rPr lang="en-GB" sz="1600" dirty="0">
                          <a:latin typeface="Arial Narrow" panose="020B0606020202030204" pitchFamily="34" charset="0"/>
                        </a:rPr>
                        <a:t>Is your employee 60 years old or older?</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Minimise contact with others (e.g. lone working)</a:t>
                      </a:r>
                    </a:p>
                  </a:txBody>
                  <a:tcPr/>
                </a:tc>
                <a:tc>
                  <a:txBody>
                    <a:bodyPr/>
                    <a:lstStyle/>
                    <a:p>
                      <a:r>
                        <a:rPr lang="en-GB" sz="1600" dirty="0">
                          <a:latin typeface="Arial Narrow" panose="020B0606020202030204" pitchFamily="34" charset="0"/>
                        </a:rPr>
                        <a:t>There is still a significant risk of the virus to employees older then 60.  Whilst the UK government advise is targeted at 70 year olds where protection can be afforded to 60+ it should be.</a:t>
                      </a:r>
                    </a:p>
                    <a:p>
                      <a:endParaRPr lang="en-GB" sz="1600" dirty="0">
                        <a:latin typeface="Arial Narrow" panose="020B0606020202030204" pitchFamily="34" charset="0"/>
                      </a:endParaRPr>
                    </a:p>
                  </a:txBody>
                  <a:tcPr/>
                </a:tc>
                <a:extLst>
                  <a:ext uri="{0D108BD9-81ED-4DB2-BD59-A6C34878D82A}">
                    <a16:rowId xmlns:a16="http://schemas.microsoft.com/office/drawing/2014/main" val="2209098240"/>
                  </a:ext>
                </a:extLst>
              </a:tr>
              <a:tr h="370840">
                <a:tc>
                  <a:txBody>
                    <a:bodyPr/>
                    <a:lstStyle/>
                    <a:p>
                      <a:r>
                        <a:rPr lang="en-GB" sz="1600" dirty="0">
                          <a:latin typeface="Arial Narrow" panose="020B0606020202030204" pitchFamily="34" charset="0"/>
                        </a:rPr>
                        <a:t>Does the employee have multiple risk factors listed?</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Restrict contact with others</a:t>
                      </a:r>
                    </a:p>
                  </a:txBody>
                  <a:tcPr/>
                </a:tc>
                <a:tc>
                  <a:txBody>
                    <a:bodyPr/>
                    <a:lstStyle/>
                    <a:p>
                      <a:r>
                        <a:rPr lang="en-GB" sz="1600" dirty="0">
                          <a:latin typeface="Arial Narrow" panose="020B0606020202030204" pitchFamily="34" charset="0"/>
                        </a:rPr>
                        <a:t>The action is to be taken for a person with multiple risks is to increase the protection measure even if there are no visible symptoms.  The increase of risk to the person justifies the increased precautions. </a:t>
                      </a:r>
                    </a:p>
                  </a:txBody>
                  <a:tcPr/>
                </a:tc>
                <a:extLst>
                  <a:ext uri="{0D108BD9-81ED-4DB2-BD59-A6C34878D82A}">
                    <a16:rowId xmlns:a16="http://schemas.microsoft.com/office/drawing/2014/main" val="1858676985"/>
                  </a:ext>
                </a:extLst>
              </a:tr>
            </a:tbl>
          </a:graphicData>
        </a:graphic>
      </p:graphicFrame>
      <p:pic>
        <p:nvPicPr>
          <p:cNvPr id="6" name="Picture 5">
            <a:extLst>
              <a:ext uri="{FF2B5EF4-FFF2-40B4-BE49-F238E27FC236}">
                <a16:creationId xmlns:a16="http://schemas.microsoft.com/office/drawing/2014/main" id="{1FA4BFFA-DD9B-41A2-A566-2555EE6E0F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2962" y="0"/>
            <a:ext cx="3121038" cy="1020664"/>
          </a:xfrm>
          <a:prstGeom prst="rect">
            <a:avLst/>
          </a:prstGeom>
        </p:spPr>
      </p:pic>
    </p:spTree>
    <p:extLst>
      <p:ext uri="{BB962C8B-B14F-4D97-AF65-F5344CB8AC3E}">
        <p14:creationId xmlns:p14="http://schemas.microsoft.com/office/powerpoint/2010/main" val="3575646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5"/>
          <p:cNvSpPr>
            <a:spLocks noChangeArrowheads="1"/>
          </p:cNvSpPr>
          <p:nvPr/>
        </p:nvSpPr>
        <p:spPr bwMode="auto">
          <a:xfrm>
            <a:off x="2324100" y="1651683"/>
            <a:ext cx="5676900" cy="457200"/>
          </a:xfrm>
          <a:prstGeom prst="rect">
            <a:avLst/>
          </a:prstGeom>
          <a:noFill/>
          <a:ln w="9525">
            <a:noFill/>
            <a:miter lim="800000"/>
            <a:headEnd/>
            <a:tailEnd/>
          </a:ln>
        </p:spPr>
        <p:txBody>
          <a:bodyPr>
            <a:spAutoFit/>
          </a:bodyPr>
          <a:lstStyle/>
          <a:p>
            <a:endParaRPr lang="en-US" dirty="0">
              <a:solidFill>
                <a:prstClr val="black"/>
              </a:solidFill>
            </a:endParaRPr>
          </a:p>
        </p:txBody>
      </p:sp>
      <p:sp>
        <p:nvSpPr>
          <p:cNvPr id="9" name="TextBox 8"/>
          <p:cNvSpPr txBox="1"/>
          <p:nvPr/>
        </p:nvSpPr>
        <p:spPr>
          <a:xfrm>
            <a:off x="62470" y="282287"/>
            <a:ext cx="6713790" cy="584775"/>
          </a:xfrm>
          <a:prstGeom prst="rect">
            <a:avLst/>
          </a:prstGeom>
          <a:noFill/>
        </p:spPr>
        <p:txBody>
          <a:bodyPr wrap="square" rtlCol="0">
            <a:spAutoFit/>
          </a:bodyPr>
          <a:lstStyle/>
          <a:p>
            <a:r>
              <a:rPr lang="en-GB" sz="3200" dirty="0">
                <a:solidFill>
                  <a:prstClr val="white"/>
                </a:solidFill>
                <a:latin typeface="Arial Narrow" pitchFamily="34" charset="0"/>
              </a:rPr>
              <a:t>Covid-19 Mitigation</a:t>
            </a:r>
            <a:endParaRPr lang="en-GB" dirty="0">
              <a:solidFill>
                <a:prstClr val="white"/>
              </a:solidFill>
              <a:latin typeface="Arial Narrow" pitchFamily="34" charset="0"/>
            </a:endParaRPr>
          </a:p>
        </p:txBody>
      </p:sp>
      <p:pic>
        <p:nvPicPr>
          <p:cNvPr id="6" name="Picture 5">
            <a:extLst>
              <a:ext uri="{FF2B5EF4-FFF2-40B4-BE49-F238E27FC236}">
                <a16:creationId xmlns:a16="http://schemas.microsoft.com/office/drawing/2014/main" id="{1FA4BFFA-DD9B-41A2-A566-2555EE6E0F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2962" y="0"/>
            <a:ext cx="3121038" cy="1020664"/>
          </a:xfrm>
          <a:prstGeom prst="rect">
            <a:avLst/>
          </a:prstGeom>
        </p:spPr>
      </p:pic>
      <p:sp>
        <p:nvSpPr>
          <p:cNvPr id="7" name="Rectangle 6">
            <a:extLst>
              <a:ext uri="{FF2B5EF4-FFF2-40B4-BE49-F238E27FC236}">
                <a16:creationId xmlns:a16="http://schemas.microsoft.com/office/drawing/2014/main" id="{92C67891-7CAB-4357-899F-B8124884F05B}"/>
              </a:ext>
            </a:extLst>
          </p:cNvPr>
          <p:cNvSpPr/>
          <p:nvPr/>
        </p:nvSpPr>
        <p:spPr>
          <a:xfrm>
            <a:off x="210576" y="1213346"/>
            <a:ext cx="8753912" cy="13438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lnSpc>
                <a:spcPct val="150000"/>
              </a:lnSpc>
              <a:spcBef>
                <a:spcPts val="900"/>
              </a:spcBef>
              <a:spcAft>
                <a:spcPts val="900"/>
              </a:spcAft>
              <a:buClr>
                <a:srgbClr val="FFC000"/>
              </a:buClr>
              <a:buSzPct val="110000"/>
            </a:pPr>
            <a:r>
              <a:rPr lang="en-GB" altLang="en-US" sz="1400" b="1" dirty="0">
                <a:solidFill>
                  <a:srgbClr val="1F497D"/>
                </a:solidFill>
                <a:latin typeface="Arial Narrow" pitchFamily="34" charset="0"/>
              </a:rPr>
              <a:t>Where employees are not at immediate risk given the risk factors then the employee should look at taking                                          action to mitigate risks of the disease speeding whilst continuing to operate.  It is recognised that where the presence of the employee to carry out physical work is essential to the job and the output then mitigation of risk may not be possible.  This becomes a management decision based on an overall assessment.</a:t>
            </a:r>
          </a:p>
        </p:txBody>
      </p:sp>
      <p:graphicFrame>
        <p:nvGraphicFramePr>
          <p:cNvPr id="10" name="Table 3">
            <a:extLst>
              <a:ext uri="{FF2B5EF4-FFF2-40B4-BE49-F238E27FC236}">
                <a16:creationId xmlns:a16="http://schemas.microsoft.com/office/drawing/2014/main" id="{7058C804-F3B0-4D17-B25D-7AF75DD27088}"/>
              </a:ext>
            </a:extLst>
          </p:cNvPr>
          <p:cNvGraphicFramePr>
            <a:graphicFrameLocks noGrp="1"/>
          </p:cNvGraphicFramePr>
          <p:nvPr>
            <p:extLst>
              <p:ext uri="{D42A27DB-BD31-4B8C-83A1-F6EECF244321}">
                <p14:modId xmlns:p14="http://schemas.microsoft.com/office/powerpoint/2010/main" val="3800405374"/>
              </p:ext>
            </p:extLst>
          </p:nvPr>
        </p:nvGraphicFramePr>
        <p:xfrm>
          <a:off x="267052" y="2636912"/>
          <a:ext cx="8640960" cy="4058920"/>
        </p:xfrm>
        <a:graphic>
          <a:graphicData uri="http://schemas.openxmlformats.org/drawingml/2006/table">
            <a:tbl>
              <a:tblPr firstRow="1" bandRow="1">
                <a:tableStyleId>{5C22544A-7EE6-4342-B048-85BDC9FD1C3A}</a:tableStyleId>
              </a:tblPr>
              <a:tblGrid>
                <a:gridCol w="2531372">
                  <a:extLst>
                    <a:ext uri="{9D8B030D-6E8A-4147-A177-3AD203B41FA5}">
                      <a16:colId xmlns:a16="http://schemas.microsoft.com/office/drawing/2014/main" val="2168549514"/>
                    </a:ext>
                  </a:extLst>
                </a:gridCol>
                <a:gridCol w="2952328">
                  <a:extLst>
                    <a:ext uri="{9D8B030D-6E8A-4147-A177-3AD203B41FA5}">
                      <a16:colId xmlns:a16="http://schemas.microsoft.com/office/drawing/2014/main" val="948090983"/>
                    </a:ext>
                  </a:extLst>
                </a:gridCol>
                <a:gridCol w="3157260">
                  <a:extLst>
                    <a:ext uri="{9D8B030D-6E8A-4147-A177-3AD203B41FA5}">
                      <a16:colId xmlns:a16="http://schemas.microsoft.com/office/drawing/2014/main" val="1720425687"/>
                    </a:ext>
                  </a:extLst>
                </a:gridCol>
              </a:tblGrid>
              <a:tr h="370840">
                <a:tc>
                  <a:txBody>
                    <a:bodyPr/>
                    <a:lstStyle/>
                    <a:p>
                      <a:r>
                        <a:rPr lang="en-GB" sz="1600" dirty="0">
                          <a:latin typeface="Arial Narrow" panose="020B0606020202030204" pitchFamily="34" charset="0"/>
                        </a:rPr>
                        <a:t>Issue</a:t>
                      </a:r>
                    </a:p>
                  </a:txBody>
                  <a:tcPr>
                    <a:solidFill>
                      <a:schemeClr val="accent3">
                        <a:lumMod val="75000"/>
                      </a:schemeClr>
                    </a:solidFill>
                  </a:tcPr>
                </a:tc>
                <a:tc>
                  <a:txBody>
                    <a:bodyPr/>
                    <a:lstStyle/>
                    <a:p>
                      <a:r>
                        <a:rPr lang="en-GB" sz="1600" dirty="0">
                          <a:latin typeface="Arial Narrow" panose="020B0606020202030204" pitchFamily="34" charset="0"/>
                        </a:rPr>
                        <a:t>Advice</a:t>
                      </a:r>
                    </a:p>
                  </a:txBody>
                  <a:tcPr>
                    <a:solidFill>
                      <a:schemeClr val="accent3">
                        <a:lumMod val="75000"/>
                      </a:schemeClr>
                    </a:solidFill>
                  </a:tcPr>
                </a:tc>
                <a:tc>
                  <a:txBody>
                    <a:bodyPr/>
                    <a:lstStyle/>
                    <a:p>
                      <a:r>
                        <a:rPr lang="en-GB" sz="1600" dirty="0">
                          <a:latin typeface="Arial Narrow" panose="020B0606020202030204" pitchFamily="34" charset="0"/>
                        </a:rPr>
                        <a:t>Comments </a:t>
                      </a:r>
                    </a:p>
                  </a:txBody>
                  <a:tcPr>
                    <a:solidFill>
                      <a:schemeClr val="accent3">
                        <a:lumMod val="75000"/>
                      </a:schemeClr>
                    </a:solidFill>
                  </a:tcPr>
                </a:tc>
                <a:extLst>
                  <a:ext uri="{0D108BD9-81ED-4DB2-BD59-A6C34878D82A}">
                    <a16:rowId xmlns:a16="http://schemas.microsoft.com/office/drawing/2014/main" val="1220708526"/>
                  </a:ext>
                </a:extLst>
              </a:tr>
              <a:tr h="370840">
                <a:tc>
                  <a:txBody>
                    <a:bodyPr/>
                    <a:lstStyle/>
                    <a:p>
                      <a:r>
                        <a:rPr lang="en-GB" sz="1600" dirty="0">
                          <a:latin typeface="Arial Narrow" panose="020B0606020202030204" pitchFamily="34" charset="0"/>
                        </a:rPr>
                        <a:t>Sick employees at work</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Management attitudes need to influence “sick employee” as attending work increases the risk to others </a:t>
                      </a:r>
                    </a:p>
                  </a:txBody>
                  <a:tcPr/>
                </a:tc>
                <a:tc>
                  <a:txBody>
                    <a:bodyPr/>
                    <a:lstStyle/>
                    <a:p>
                      <a:r>
                        <a:rPr lang="en-GB" sz="1600" dirty="0">
                          <a:latin typeface="Arial Narrow" panose="020B0606020202030204" pitchFamily="34" charset="0"/>
                        </a:rPr>
                        <a:t>For some managers this may be a change in mindset.  Managing the overall risk is the main objective to success.</a:t>
                      </a:r>
                    </a:p>
                    <a:p>
                      <a:endParaRPr lang="en-GB" sz="1600" dirty="0">
                        <a:latin typeface="Arial Narrow" panose="020B0606020202030204" pitchFamily="34" charset="0"/>
                      </a:endParaRPr>
                    </a:p>
                  </a:txBody>
                  <a:tcPr/>
                </a:tc>
                <a:extLst>
                  <a:ext uri="{0D108BD9-81ED-4DB2-BD59-A6C34878D82A}">
                    <a16:rowId xmlns:a16="http://schemas.microsoft.com/office/drawing/2014/main" val="571497929"/>
                  </a:ext>
                </a:extLst>
              </a:tr>
              <a:tr h="370840">
                <a:tc>
                  <a:txBody>
                    <a:bodyPr/>
                    <a:lstStyle/>
                    <a:p>
                      <a:r>
                        <a:rPr lang="en-GB" sz="1600" dirty="0">
                          <a:latin typeface="Arial Narrow" panose="020B0606020202030204" pitchFamily="34" charset="0"/>
                        </a:rPr>
                        <a:t>Home Working</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Where possible this should be implemented.  There may be adjustments to allow home-working</a:t>
                      </a:r>
                    </a:p>
                  </a:txBody>
                  <a:tcPr/>
                </a:tc>
                <a:tc>
                  <a:txBody>
                    <a:bodyPr/>
                    <a:lstStyle/>
                    <a:p>
                      <a:r>
                        <a:rPr lang="en-GB" sz="1600" dirty="0">
                          <a:latin typeface="Arial Narrow" panose="020B0606020202030204" pitchFamily="34" charset="0"/>
                        </a:rPr>
                        <a:t>The aim of home working is to reduce people interaction whilst still maintaining productivity.</a:t>
                      </a:r>
                    </a:p>
                  </a:txBody>
                  <a:tcPr/>
                </a:tc>
                <a:extLst>
                  <a:ext uri="{0D108BD9-81ED-4DB2-BD59-A6C34878D82A}">
                    <a16:rowId xmlns:a16="http://schemas.microsoft.com/office/drawing/2014/main" val="1137128589"/>
                  </a:ext>
                </a:extLst>
              </a:tr>
              <a:tr h="370840">
                <a:tc>
                  <a:txBody>
                    <a:bodyPr/>
                    <a:lstStyle/>
                    <a:p>
                      <a:r>
                        <a:rPr lang="en-GB" sz="1600" dirty="0">
                          <a:latin typeface="Arial Narrow" panose="020B0606020202030204" pitchFamily="34" charset="0"/>
                        </a:rPr>
                        <a:t>Lone Working</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Where an employee can be isolated to work alone or primarily on their own this reduces risk</a:t>
                      </a:r>
                    </a:p>
                  </a:txBody>
                  <a:tcPr/>
                </a:tc>
                <a:tc>
                  <a:txBody>
                    <a:bodyPr/>
                    <a:lstStyle/>
                    <a:p>
                      <a:r>
                        <a:rPr lang="en-GB" sz="1600" dirty="0">
                          <a:latin typeface="Arial Narrow" panose="020B0606020202030204" pitchFamily="34" charset="0"/>
                        </a:rPr>
                        <a:t>Lone working will be subject to being operationally feasible, it may be that lone working is not 100% achievable, however, reducing people to people interaction reduces risk.</a:t>
                      </a:r>
                    </a:p>
                  </a:txBody>
                  <a:tcPr/>
                </a:tc>
                <a:extLst>
                  <a:ext uri="{0D108BD9-81ED-4DB2-BD59-A6C34878D82A}">
                    <a16:rowId xmlns:a16="http://schemas.microsoft.com/office/drawing/2014/main" val="1071669644"/>
                  </a:ext>
                </a:extLst>
              </a:tr>
            </a:tbl>
          </a:graphicData>
        </a:graphic>
      </p:graphicFrame>
    </p:spTree>
    <p:extLst>
      <p:ext uri="{BB962C8B-B14F-4D97-AF65-F5344CB8AC3E}">
        <p14:creationId xmlns:p14="http://schemas.microsoft.com/office/powerpoint/2010/main" val="2450742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5"/>
          <p:cNvSpPr>
            <a:spLocks noChangeArrowheads="1"/>
          </p:cNvSpPr>
          <p:nvPr/>
        </p:nvSpPr>
        <p:spPr bwMode="auto">
          <a:xfrm>
            <a:off x="2324100" y="1651683"/>
            <a:ext cx="5676900" cy="457200"/>
          </a:xfrm>
          <a:prstGeom prst="rect">
            <a:avLst/>
          </a:prstGeom>
          <a:noFill/>
          <a:ln w="9525">
            <a:noFill/>
            <a:miter lim="800000"/>
            <a:headEnd/>
            <a:tailEnd/>
          </a:ln>
        </p:spPr>
        <p:txBody>
          <a:bodyPr>
            <a:spAutoFit/>
          </a:bodyPr>
          <a:lstStyle/>
          <a:p>
            <a:endParaRPr lang="en-US" dirty="0">
              <a:solidFill>
                <a:prstClr val="black"/>
              </a:solidFill>
            </a:endParaRPr>
          </a:p>
        </p:txBody>
      </p:sp>
      <p:sp>
        <p:nvSpPr>
          <p:cNvPr id="9" name="TextBox 8"/>
          <p:cNvSpPr txBox="1"/>
          <p:nvPr/>
        </p:nvSpPr>
        <p:spPr>
          <a:xfrm>
            <a:off x="62470" y="282287"/>
            <a:ext cx="6713790" cy="584775"/>
          </a:xfrm>
          <a:prstGeom prst="rect">
            <a:avLst/>
          </a:prstGeom>
          <a:noFill/>
        </p:spPr>
        <p:txBody>
          <a:bodyPr wrap="square" rtlCol="0">
            <a:spAutoFit/>
          </a:bodyPr>
          <a:lstStyle/>
          <a:p>
            <a:r>
              <a:rPr lang="en-GB" sz="3200" dirty="0">
                <a:solidFill>
                  <a:prstClr val="white"/>
                </a:solidFill>
                <a:latin typeface="Arial Narrow" pitchFamily="34" charset="0"/>
              </a:rPr>
              <a:t>Covid-19 Risk Mitigation</a:t>
            </a:r>
            <a:endParaRPr lang="en-GB" dirty="0">
              <a:solidFill>
                <a:prstClr val="white"/>
              </a:solidFill>
              <a:latin typeface="Arial Narrow" pitchFamily="34" charset="0"/>
            </a:endParaRPr>
          </a:p>
        </p:txBody>
      </p:sp>
      <p:graphicFrame>
        <p:nvGraphicFramePr>
          <p:cNvPr id="3" name="Table 3">
            <a:extLst>
              <a:ext uri="{FF2B5EF4-FFF2-40B4-BE49-F238E27FC236}">
                <a16:creationId xmlns:a16="http://schemas.microsoft.com/office/drawing/2014/main" id="{55F08D8E-D243-44A8-BFD5-F25B4DA22AE1}"/>
              </a:ext>
            </a:extLst>
          </p:cNvPr>
          <p:cNvGraphicFramePr>
            <a:graphicFrameLocks noGrp="1"/>
          </p:cNvGraphicFramePr>
          <p:nvPr>
            <p:extLst>
              <p:ext uri="{D42A27DB-BD31-4B8C-83A1-F6EECF244321}">
                <p14:modId xmlns:p14="http://schemas.microsoft.com/office/powerpoint/2010/main" val="1681179082"/>
              </p:ext>
            </p:extLst>
          </p:nvPr>
        </p:nvGraphicFramePr>
        <p:xfrm>
          <a:off x="82024" y="1268760"/>
          <a:ext cx="8640960" cy="5979160"/>
        </p:xfrm>
        <a:graphic>
          <a:graphicData uri="http://schemas.openxmlformats.org/drawingml/2006/table">
            <a:tbl>
              <a:tblPr firstRow="1" bandRow="1">
                <a:tableStyleId>{5C22544A-7EE6-4342-B048-85BDC9FD1C3A}</a:tableStyleId>
              </a:tblPr>
              <a:tblGrid>
                <a:gridCol w="2531372">
                  <a:extLst>
                    <a:ext uri="{9D8B030D-6E8A-4147-A177-3AD203B41FA5}">
                      <a16:colId xmlns:a16="http://schemas.microsoft.com/office/drawing/2014/main" val="2168549514"/>
                    </a:ext>
                  </a:extLst>
                </a:gridCol>
                <a:gridCol w="2952328">
                  <a:extLst>
                    <a:ext uri="{9D8B030D-6E8A-4147-A177-3AD203B41FA5}">
                      <a16:colId xmlns:a16="http://schemas.microsoft.com/office/drawing/2014/main" val="948090983"/>
                    </a:ext>
                  </a:extLst>
                </a:gridCol>
                <a:gridCol w="3157260">
                  <a:extLst>
                    <a:ext uri="{9D8B030D-6E8A-4147-A177-3AD203B41FA5}">
                      <a16:colId xmlns:a16="http://schemas.microsoft.com/office/drawing/2014/main" val="1720425687"/>
                    </a:ext>
                  </a:extLst>
                </a:gridCol>
              </a:tblGrid>
              <a:tr h="370840">
                <a:tc>
                  <a:txBody>
                    <a:bodyPr/>
                    <a:lstStyle/>
                    <a:p>
                      <a:r>
                        <a:rPr lang="en-GB" sz="1600" dirty="0">
                          <a:latin typeface="Arial Narrow" panose="020B0606020202030204" pitchFamily="34" charset="0"/>
                        </a:rPr>
                        <a:t>Risk Factor</a:t>
                      </a:r>
                    </a:p>
                  </a:txBody>
                  <a:tcPr>
                    <a:solidFill>
                      <a:schemeClr val="accent3">
                        <a:lumMod val="75000"/>
                      </a:schemeClr>
                    </a:solidFill>
                  </a:tcPr>
                </a:tc>
                <a:tc>
                  <a:txBody>
                    <a:bodyPr/>
                    <a:lstStyle/>
                    <a:p>
                      <a:r>
                        <a:rPr lang="en-GB" sz="1600" dirty="0">
                          <a:latin typeface="Arial Narrow" panose="020B0606020202030204" pitchFamily="34" charset="0"/>
                        </a:rPr>
                        <a:t>Advice</a:t>
                      </a:r>
                    </a:p>
                  </a:txBody>
                  <a:tcPr>
                    <a:solidFill>
                      <a:schemeClr val="accent3">
                        <a:lumMod val="75000"/>
                      </a:schemeClr>
                    </a:solidFill>
                  </a:tcPr>
                </a:tc>
                <a:tc>
                  <a:txBody>
                    <a:bodyPr/>
                    <a:lstStyle/>
                    <a:p>
                      <a:r>
                        <a:rPr lang="en-GB" sz="1600" dirty="0">
                          <a:latin typeface="Arial Narrow" panose="020B0606020202030204" pitchFamily="34" charset="0"/>
                        </a:rPr>
                        <a:t>Comment</a:t>
                      </a:r>
                    </a:p>
                  </a:txBody>
                  <a:tcPr>
                    <a:solidFill>
                      <a:schemeClr val="accent3">
                        <a:lumMod val="75000"/>
                      </a:schemeClr>
                    </a:solidFill>
                  </a:tcPr>
                </a:tc>
                <a:extLst>
                  <a:ext uri="{0D108BD9-81ED-4DB2-BD59-A6C34878D82A}">
                    <a16:rowId xmlns:a16="http://schemas.microsoft.com/office/drawing/2014/main" val="1220708526"/>
                  </a:ext>
                </a:extLst>
              </a:tr>
              <a:tr h="473184">
                <a:tc>
                  <a:txBody>
                    <a:bodyPr/>
                    <a:lstStyle/>
                    <a:p>
                      <a:r>
                        <a:rPr lang="en-GB" sz="1600" dirty="0">
                          <a:latin typeface="Arial Narrow" panose="020B0606020202030204" pitchFamily="34" charset="0"/>
                        </a:rPr>
                        <a:t>Workplace  attendance is essential</a:t>
                      </a:r>
                    </a:p>
                    <a:p>
                      <a:r>
                        <a:rPr lang="en-GB" sz="1600" b="1" dirty="0">
                          <a:solidFill>
                            <a:schemeClr val="accent3">
                              <a:lumMod val="75000"/>
                            </a:schemeClr>
                          </a:solidFill>
                          <a:latin typeface="Arial Narrow" panose="020B0606020202030204" pitchFamily="34" charset="0"/>
                        </a:rPr>
                        <a:t>Increased workspace</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Increase the physical space between co-workers to 3 sq metres</a:t>
                      </a:r>
                    </a:p>
                    <a:p>
                      <a:pPr marL="285750" indent="-285750">
                        <a:buFont typeface="Arial" panose="020B0604020202020204" pitchFamily="34" charset="0"/>
                        <a:buChar char="•"/>
                      </a:pPr>
                      <a:r>
                        <a:rPr lang="en-GB" sz="1600" dirty="0">
                          <a:latin typeface="Arial Narrow" panose="020B0606020202030204" pitchFamily="34" charset="0"/>
                        </a:rPr>
                        <a:t>Consider staff rotation</a:t>
                      </a:r>
                    </a:p>
                    <a:p>
                      <a:pPr marL="285750" indent="-285750">
                        <a:buFont typeface="Arial" panose="020B0604020202020204" pitchFamily="34" charset="0"/>
                        <a:buChar char="•"/>
                      </a:pPr>
                      <a:endParaRPr lang="en-GB" sz="200" dirty="0">
                        <a:latin typeface="Arial Narrow" panose="020B0606020202030204" pitchFamily="34" charset="0"/>
                      </a:endParaRPr>
                    </a:p>
                    <a:p>
                      <a:pPr marL="285750" indent="-285750">
                        <a:buFont typeface="Arial" panose="020B0604020202020204" pitchFamily="34" charset="0"/>
                        <a:buChar char="•"/>
                      </a:pPr>
                      <a:endParaRPr lang="en-GB" sz="200" dirty="0">
                        <a:latin typeface="Arial Narrow" panose="020B0606020202030204" pitchFamily="34" charset="0"/>
                      </a:endParaRPr>
                    </a:p>
                  </a:txBody>
                  <a:tcPr/>
                </a:tc>
                <a:tc>
                  <a:txBody>
                    <a:bodyPr/>
                    <a:lstStyle/>
                    <a:p>
                      <a:r>
                        <a:rPr lang="en-GB" sz="1600" dirty="0">
                          <a:latin typeface="Arial Narrow" panose="020B0606020202030204" pitchFamily="34" charset="0"/>
                        </a:rPr>
                        <a:t>If increased work space is possible it may required planning.  In essence double the space between employees.</a:t>
                      </a:r>
                    </a:p>
                  </a:txBody>
                  <a:tcPr/>
                </a:tc>
                <a:extLst>
                  <a:ext uri="{0D108BD9-81ED-4DB2-BD59-A6C34878D82A}">
                    <a16:rowId xmlns:a16="http://schemas.microsoft.com/office/drawing/2014/main" val="1137128589"/>
                  </a:ext>
                </a:extLst>
              </a:tr>
              <a:tr h="547072">
                <a:tc>
                  <a:txBody>
                    <a:bodyPr/>
                    <a:lstStyle/>
                    <a:p>
                      <a:r>
                        <a:rPr lang="en-GB" sz="1600" dirty="0">
                          <a:latin typeface="Arial Narrow" panose="020B0606020202030204" pitchFamily="34" charset="0"/>
                        </a:rPr>
                        <a:t>Workplace attendance is essential </a:t>
                      </a:r>
                    </a:p>
                    <a:p>
                      <a:r>
                        <a:rPr lang="en-GB" sz="1600" b="1" dirty="0">
                          <a:solidFill>
                            <a:schemeClr val="accent3">
                              <a:lumMod val="75000"/>
                            </a:schemeClr>
                          </a:solidFill>
                          <a:latin typeface="Arial Narrow" panose="020B0606020202030204" pitchFamily="34" charset="0"/>
                        </a:rPr>
                        <a:t>Dealing with the public</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Restricting the number of employees who deal with the public if possible, ensuring increased signage that customers should try to access remote products or services where possible. Consider screening questionnaire  </a:t>
                      </a:r>
                    </a:p>
                    <a:p>
                      <a:pPr marL="0" indent="0">
                        <a:buFont typeface="Arial" panose="020B0604020202020204" pitchFamily="34" charset="0"/>
                        <a:buNone/>
                      </a:pPr>
                      <a:endParaRPr lang="en-GB" sz="200" dirty="0">
                        <a:latin typeface="Arial Narrow" panose="020B0606020202030204" pitchFamily="34" charset="0"/>
                      </a:endParaRPr>
                    </a:p>
                    <a:p>
                      <a:pPr marL="0" indent="0">
                        <a:buFont typeface="Arial" panose="020B0604020202020204" pitchFamily="34" charset="0"/>
                        <a:buNone/>
                      </a:pPr>
                      <a:endParaRPr lang="en-GB" sz="200" dirty="0">
                        <a:latin typeface="Arial Narrow" panose="020B0606020202030204" pitchFamily="34" charset="0"/>
                      </a:endParaRPr>
                    </a:p>
                  </a:txBody>
                  <a:tcPr/>
                </a:tc>
                <a:tc>
                  <a:txBody>
                    <a:bodyPr/>
                    <a:lstStyle/>
                    <a:p>
                      <a:r>
                        <a:rPr lang="en-GB" sz="1600" dirty="0">
                          <a:latin typeface="Arial Narrow" panose="020B0606020202030204" pitchFamily="34" charset="0"/>
                        </a:rPr>
                        <a:t>Where restricting employee’s access to the risk can be made this may reduce the risk to other employees. </a:t>
                      </a:r>
                    </a:p>
                  </a:txBody>
                  <a:tcPr/>
                </a:tc>
                <a:extLst>
                  <a:ext uri="{0D108BD9-81ED-4DB2-BD59-A6C34878D82A}">
                    <a16:rowId xmlns:a16="http://schemas.microsoft.com/office/drawing/2014/main" val="2209098240"/>
                  </a:ext>
                </a:extLst>
              </a:tr>
              <a:tr h="516200">
                <a:tc>
                  <a:txBody>
                    <a:bodyPr/>
                    <a:lstStyle/>
                    <a:p>
                      <a:r>
                        <a:rPr lang="en-GB" sz="1600" dirty="0">
                          <a:latin typeface="Arial Narrow" panose="020B0606020202030204" pitchFamily="34" charset="0"/>
                        </a:rPr>
                        <a:t>Workplace attendance is essential </a:t>
                      </a:r>
                    </a:p>
                    <a:p>
                      <a:r>
                        <a:rPr lang="en-GB" sz="1600" b="1" dirty="0">
                          <a:solidFill>
                            <a:schemeClr val="accent3">
                              <a:lumMod val="75000"/>
                            </a:schemeClr>
                          </a:solidFill>
                          <a:latin typeface="Arial Narrow" panose="020B0606020202030204" pitchFamily="34" charset="0"/>
                        </a:rPr>
                        <a:t>Travelling to work using public transport</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Where public transport can be avoided employees should be encouraged to do so </a:t>
                      </a:r>
                    </a:p>
                    <a:p>
                      <a:pPr marL="285750" indent="-285750">
                        <a:buFont typeface="Arial" panose="020B0604020202020204" pitchFamily="34" charset="0"/>
                        <a:buChar char="•"/>
                      </a:pPr>
                      <a:endParaRPr lang="en-GB" sz="200" dirty="0">
                        <a:latin typeface="Arial Narrow" panose="020B0606020202030204" pitchFamily="34" charset="0"/>
                      </a:endParaRPr>
                    </a:p>
                    <a:p>
                      <a:pPr marL="285750" indent="-285750">
                        <a:buFont typeface="Arial" panose="020B0604020202020204" pitchFamily="34" charset="0"/>
                        <a:buChar char="•"/>
                      </a:pPr>
                      <a:endParaRPr lang="en-GB" sz="200" dirty="0">
                        <a:latin typeface="Arial Narrow" panose="020B0606020202030204" pitchFamily="34" charset="0"/>
                      </a:endParaRPr>
                    </a:p>
                  </a:txBody>
                  <a:tcPr/>
                </a:tc>
                <a:tc>
                  <a:txBody>
                    <a:bodyPr/>
                    <a:lstStyle/>
                    <a:p>
                      <a:r>
                        <a:rPr lang="en-GB" sz="1600" dirty="0">
                          <a:latin typeface="Arial Narrow" panose="020B0606020202030204" pitchFamily="34" charset="0"/>
                        </a:rPr>
                        <a:t>This advice is subject to practicality, try and avoid overcrowded transport systems e.g. London underground.</a:t>
                      </a:r>
                    </a:p>
                  </a:txBody>
                  <a:tcPr/>
                </a:tc>
                <a:extLst>
                  <a:ext uri="{0D108BD9-81ED-4DB2-BD59-A6C34878D82A}">
                    <a16:rowId xmlns:a16="http://schemas.microsoft.com/office/drawing/2014/main" val="1858676985"/>
                  </a:ext>
                </a:extLst>
              </a:tr>
              <a:tr h="370840">
                <a:tc>
                  <a:txBody>
                    <a:bodyPr/>
                    <a:lstStyle/>
                    <a:p>
                      <a:r>
                        <a:rPr lang="en-GB" sz="1600" dirty="0">
                          <a:latin typeface="Arial Narrow" panose="020B0606020202030204" pitchFamily="34" charset="0"/>
                        </a:rPr>
                        <a:t>Increased hygiene </a:t>
                      </a:r>
                    </a:p>
                  </a:txBody>
                  <a:tcPr/>
                </a:tc>
                <a:tc>
                  <a:txBody>
                    <a:bodyPr/>
                    <a:lstStyle/>
                    <a:p>
                      <a:pPr marL="285750" indent="-285750">
                        <a:buFont typeface="Arial" panose="020B0604020202020204" pitchFamily="34" charset="0"/>
                        <a:buChar char="•"/>
                      </a:pPr>
                      <a:r>
                        <a:rPr lang="en-GB" sz="1600" dirty="0">
                          <a:latin typeface="Arial Narrow" panose="020B0606020202030204" pitchFamily="34" charset="0"/>
                        </a:rPr>
                        <a:t>Promote and insist on increased personal hygiene e.g. washing Promote increased cleaning of personal and public workspace</a:t>
                      </a:r>
                    </a:p>
                  </a:txBody>
                  <a:tcPr/>
                </a:tc>
                <a:tc>
                  <a:txBody>
                    <a:bodyPr/>
                    <a:lstStyle/>
                    <a:p>
                      <a:r>
                        <a:rPr lang="en-GB" sz="1600" dirty="0">
                          <a:latin typeface="Arial Narrow" panose="020B0606020202030204" pitchFamily="34" charset="0"/>
                        </a:rPr>
                        <a:t>This simple but key to protection.  Providing employers with the appropriate cleaning materials and encourage their own involvement.</a:t>
                      </a:r>
                    </a:p>
                    <a:p>
                      <a:r>
                        <a:rPr lang="en-GB" sz="1600" b="1" dirty="0">
                          <a:latin typeface="Arial Narrow" panose="020B0606020202030204" pitchFamily="34" charset="0"/>
                        </a:rPr>
                        <a:t>Safety is everyone’s job!</a:t>
                      </a:r>
                    </a:p>
                  </a:txBody>
                  <a:tcPr/>
                </a:tc>
                <a:extLst>
                  <a:ext uri="{0D108BD9-81ED-4DB2-BD59-A6C34878D82A}">
                    <a16:rowId xmlns:a16="http://schemas.microsoft.com/office/drawing/2014/main" val="4019687108"/>
                  </a:ext>
                </a:extLst>
              </a:tr>
            </a:tbl>
          </a:graphicData>
        </a:graphic>
      </p:graphicFrame>
      <p:pic>
        <p:nvPicPr>
          <p:cNvPr id="6" name="Picture 5">
            <a:extLst>
              <a:ext uri="{FF2B5EF4-FFF2-40B4-BE49-F238E27FC236}">
                <a16:creationId xmlns:a16="http://schemas.microsoft.com/office/drawing/2014/main" id="{1FA4BFFA-DD9B-41A2-A566-2555EE6E0F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2962" y="0"/>
            <a:ext cx="3121038" cy="1020664"/>
          </a:xfrm>
          <a:prstGeom prst="rect">
            <a:avLst/>
          </a:prstGeom>
        </p:spPr>
      </p:pic>
    </p:spTree>
    <p:extLst>
      <p:ext uri="{BB962C8B-B14F-4D97-AF65-F5344CB8AC3E}">
        <p14:creationId xmlns:p14="http://schemas.microsoft.com/office/powerpoint/2010/main" val="268582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09DADCA-9991-45C4-8DB0-6550C77CF875}"/>
              </a:ext>
            </a:extLst>
          </p:cNvPr>
          <p:cNvPicPr>
            <a:picLocks noChangeAspect="1"/>
          </p:cNvPicPr>
          <p:nvPr/>
        </p:nvPicPr>
        <p:blipFill>
          <a:blip r:embed="rId2"/>
          <a:stretch>
            <a:fillRect/>
          </a:stretch>
        </p:blipFill>
        <p:spPr>
          <a:xfrm>
            <a:off x="0" y="-27384"/>
            <a:ext cx="9144000" cy="6840759"/>
          </a:xfrm>
          <a:prstGeom prst="rect">
            <a:avLst/>
          </a:prstGeom>
        </p:spPr>
      </p:pic>
    </p:spTree>
    <p:extLst>
      <p:ext uri="{BB962C8B-B14F-4D97-AF65-F5344CB8AC3E}">
        <p14:creationId xmlns:p14="http://schemas.microsoft.com/office/powerpoint/2010/main" val="257313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1F278C8-2C4F-4D59-B0B7-EAC661C55211}"/>
              </a:ext>
            </a:extLst>
          </p:cNvPr>
          <p:cNvPicPr>
            <a:picLocks noChangeAspect="1"/>
          </p:cNvPicPr>
          <p:nvPr/>
        </p:nvPicPr>
        <p:blipFill>
          <a:blip r:embed="rId2"/>
          <a:stretch>
            <a:fillRect/>
          </a:stretch>
        </p:blipFill>
        <p:spPr>
          <a:xfrm>
            <a:off x="0" y="0"/>
            <a:ext cx="9144000" cy="6857999"/>
          </a:xfrm>
          <a:prstGeom prst="rect">
            <a:avLst/>
          </a:prstGeom>
        </p:spPr>
      </p:pic>
    </p:spTree>
    <p:extLst>
      <p:ext uri="{BB962C8B-B14F-4D97-AF65-F5344CB8AC3E}">
        <p14:creationId xmlns:p14="http://schemas.microsoft.com/office/powerpoint/2010/main" val="3695677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6F570EC-D4CA-4A31-9B42-99FE8322D9DF}"/>
              </a:ext>
            </a:extLst>
          </p:cNvPr>
          <p:cNvPicPr>
            <a:picLocks noChangeAspect="1"/>
          </p:cNvPicPr>
          <p:nvPr/>
        </p:nvPicPr>
        <p:blipFill>
          <a:blip r:embed="rId2"/>
          <a:stretch>
            <a:fillRect/>
          </a:stretch>
        </p:blipFill>
        <p:spPr>
          <a:xfrm>
            <a:off x="23794" y="-8396"/>
            <a:ext cx="9183757" cy="6859875"/>
          </a:xfrm>
          <a:prstGeom prst="rect">
            <a:avLst/>
          </a:prstGeom>
        </p:spPr>
      </p:pic>
    </p:spTree>
    <p:extLst>
      <p:ext uri="{BB962C8B-B14F-4D97-AF65-F5344CB8AC3E}">
        <p14:creationId xmlns:p14="http://schemas.microsoft.com/office/powerpoint/2010/main" val="2478050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5"/>
          <p:cNvSpPr>
            <a:spLocks noChangeArrowheads="1"/>
          </p:cNvSpPr>
          <p:nvPr/>
        </p:nvSpPr>
        <p:spPr bwMode="auto">
          <a:xfrm>
            <a:off x="2324100" y="1651683"/>
            <a:ext cx="5676900" cy="457200"/>
          </a:xfrm>
          <a:prstGeom prst="rect">
            <a:avLst/>
          </a:prstGeom>
          <a:noFill/>
          <a:ln w="9525">
            <a:noFill/>
            <a:miter lim="800000"/>
            <a:headEnd/>
            <a:tailEnd/>
          </a:ln>
        </p:spPr>
        <p:txBody>
          <a:bodyPr>
            <a:spAutoFit/>
          </a:bodyPr>
          <a:lstStyle/>
          <a:p>
            <a:endParaRPr lang="en-US" dirty="0">
              <a:solidFill>
                <a:prstClr val="black"/>
              </a:solidFill>
            </a:endParaRPr>
          </a:p>
        </p:txBody>
      </p:sp>
      <p:sp>
        <p:nvSpPr>
          <p:cNvPr id="9" name="TextBox 8"/>
          <p:cNvSpPr txBox="1"/>
          <p:nvPr/>
        </p:nvSpPr>
        <p:spPr>
          <a:xfrm>
            <a:off x="62470" y="282287"/>
            <a:ext cx="6713790" cy="584775"/>
          </a:xfrm>
          <a:prstGeom prst="rect">
            <a:avLst/>
          </a:prstGeom>
          <a:noFill/>
        </p:spPr>
        <p:txBody>
          <a:bodyPr wrap="square" rtlCol="0">
            <a:spAutoFit/>
          </a:bodyPr>
          <a:lstStyle/>
          <a:p>
            <a:r>
              <a:rPr lang="en-GB" sz="3200" dirty="0">
                <a:solidFill>
                  <a:prstClr val="white"/>
                </a:solidFill>
                <a:latin typeface="Arial Narrow" pitchFamily="34" charset="0"/>
              </a:rPr>
              <a:t>Covid-19 Guidance</a:t>
            </a:r>
            <a:endParaRPr lang="en-GB" dirty="0">
              <a:solidFill>
                <a:prstClr val="white"/>
              </a:solidFill>
              <a:latin typeface="Arial Narrow" pitchFamily="34" charset="0"/>
            </a:endParaRPr>
          </a:p>
        </p:txBody>
      </p:sp>
      <p:pic>
        <p:nvPicPr>
          <p:cNvPr id="6" name="Picture 5">
            <a:extLst>
              <a:ext uri="{FF2B5EF4-FFF2-40B4-BE49-F238E27FC236}">
                <a16:creationId xmlns:a16="http://schemas.microsoft.com/office/drawing/2014/main" id="{1FA4BFFA-DD9B-41A2-A566-2555EE6E0F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2962" y="0"/>
            <a:ext cx="3121038" cy="1020664"/>
          </a:xfrm>
          <a:prstGeom prst="rect">
            <a:avLst/>
          </a:prstGeom>
        </p:spPr>
      </p:pic>
      <p:sp>
        <p:nvSpPr>
          <p:cNvPr id="2" name="Rectangle 1">
            <a:extLst>
              <a:ext uri="{FF2B5EF4-FFF2-40B4-BE49-F238E27FC236}">
                <a16:creationId xmlns:a16="http://schemas.microsoft.com/office/drawing/2014/main" id="{C4050267-517E-4010-9CB6-DF4B7BD3DAF1}"/>
              </a:ext>
            </a:extLst>
          </p:cNvPr>
          <p:cNvSpPr/>
          <p:nvPr/>
        </p:nvSpPr>
        <p:spPr>
          <a:xfrm>
            <a:off x="323528" y="1423960"/>
            <a:ext cx="7128792" cy="3057825"/>
          </a:xfrm>
          <a:prstGeom prst="rect">
            <a:avLst/>
          </a:prstGeom>
        </p:spPr>
        <p:txBody>
          <a:bodyPr wrap="square">
            <a:spAutoFit/>
          </a:bodyPr>
          <a:lstStyle/>
          <a:p>
            <a:pPr marL="457200" indent="-457200">
              <a:lnSpc>
                <a:spcPct val="150000"/>
              </a:lnSpc>
              <a:spcBef>
                <a:spcPts val="900"/>
              </a:spcBef>
              <a:spcAft>
                <a:spcPts val="900"/>
              </a:spcAft>
              <a:buClr>
                <a:srgbClr val="FFC000"/>
              </a:buClr>
              <a:buSzPct val="110000"/>
              <a:buBlip>
                <a:blip r:embed="rId4"/>
              </a:buBlip>
            </a:pPr>
            <a:r>
              <a:rPr lang="en-GB" altLang="en-US" sz="2800" dirty="0">
                <a:solidFill>
                  <a:srgbClr val="1F497D"/>
                </a:solidFill>
                <a:latin typeface="Arial Narrow" pitchFamily="34" charset="0"/>
              </a:rPr>
              <a:t>Download workplace posters</a:t>
            </a:r>
          </a:p>
          <a:p>
            <a:pPr marL="457200" indent="-457200">
              <a:lnSpc>
                <a:spcPct val="150000"/>
              </a:lnSpc>
              <a:spcBef>
                <a:spcPts val="900"/>
              </a:spcBef>
              <a:spcAft>
                <a:spcPts val="900"/>
              </a:spcAft>
              <a:buClr>
                <a:srgbClr val="FFC000"/>
              </a:buClr>
              <a:buSzPct val="110000"/>
              <a:buBlip>
                <a:blip r:embed="rId4"/>
              </a:buBlip>
            </a:pPr>
            <a:r>
              <a:rPr lang="en-GB" altLang="en-US" sz="2800" dirty="0">
                <a:solidFill>
                  <a:srgbClr val="1F497D"/>
                </a:solidFill>
                <a:latin typeface="Arial Narrow" pitchFamily="34" charset="0"/>
              </a:rPr>
              <a:t>Download personal hygiene materials</a:t>
            </a:r>
          </a:p>
          <a:p>
            <a:pPr marL="457200" indent="-457200">
              <a:lnSpc>
                <a:spcPct val="150000"/>
              </a:lnSpc>
              <a:spcBef>
                <a:spcPts val="900"/>
              </a:spcBef>
              <a:spcAft>
                <a:spcPts val="900"/>
              </a:spcAft>
              <a:buClr>
                <a:srgbClr val="FFC000"/>
              </a:buClr>
              <a:buSzPct val="110000"/>
              <a:buBlip>
                <a:blip r:embed="rId4"/>
              </a:buBlip>
            </a:pPr>
            <a:r>
              <a:rPr lang="en-GB" altLang="en-US" sz="2800" dirty="0">
                <a:solidFill>
                  <a:srgbClr val="1F497D"/>
                </a:solidFill>
                <a:latin typeface="Arial Narrow" pitchFamily="34" charset="0"/>
              </a:rPr>
              <a:t>Links to </a:t>
            </a:r>
            <a:r>
              <a:rPr lang="en-GB" altLang="en-US" sz="2800" dirty="0">
                <a:solidFill>
                  <a:srgbClr val="1F497D"/>
                </a:solidFill>
                <a:latin typeface="Arial Narrow" pitchFamily="34" charset="0"/>
                <a:hlinkClick r:id="rId5"/>
              </a:rPr>
              <a:t>www.ohiosystems.co.uk</a:t>
            </a:r>
            <a:r>
              <a:rPr lang="en-GB" altLang="en-US" sz="2800" dirty="0">
                <a:solidFill>
                  <a:srgbClr val="1F497D"/>
                </a:solidFill>
                <a:latin typeface="Arial Narrow" pitchFamily="34" charset="0"/>
              </a:rPr>
              <a:t>  for information updates </a:t>
            </a:r>
          </a:p>
        </p:txBody>
      </p:sp>
    </p:spTree>
    <p:extLst>
      <p:ext uri="{BB962C8B-B14F-4D97-AF65-F5344CB8AC3E}">
        <p14:creationId xmlns:p14="http://schemas.microsoft.com/office/powerpoint/2010/main" val="149265210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3558</TotalTime>
  <Words>960</Words>
  <Application>Microsoft Office PowerPoint</Application>
  <PresentationFormat>On-screen Show (4:3)</PresentationFormat>
  <Paragraphs>103</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 Narrow</vt:lpstr>
      <vt:lpstr>Calibri</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Sinclair</dc:creator>
  <cp:lastModifiedBy>Emma Savage</cp:lastModifiedBy>
  <cp:revision>273</cp:revision>
  <cp:lastPrinted>2014-12-11T21:02:21Z</cp:lastPrinted>
  <dcterms:created xsi:type="dcterms:W3CDTF">2014-10-24T16:07:42Z</dcterms:created>
  <dcterms:modified xsi:type="dcterms:W3CDTF">2020-03-18T15:07:45Z</dcterms:modified>
</cp:coreProperties>
</file>